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17" r:id="rId2"/>
    <p:sldId id="264" r:id="rId3"/>
    <p:sldId id="265" r:id="rId4"/>
    <p:sldId id="266" r:id="rId5"/>
    <p:sldId id="273" r:id="rId6"/>
    <p:sldId id="267" r:id="rId7"/>
    <p:sldId id="268" r:id="rId8"/>
    <p:sldId id="257" r:id="rId9"/>
    <p:sldId id="258" r:id="rId10"/>
    <p:sldId id="259" r:id="rId11"/>
    <p:sldId id="260" r:id="rId12"/>
    <p:sldId id="261" r:id="rId13"/>
    <p:sldId id="269" r:id="rId14"/>
    <p:sldId id="270" r:id="rId15"/>
    <p:sldId id="271" r:id="rId16"/>
    <p:sldId id="272" r:id="rId17"/>
    <p:sldId id="274" r:id="rId18"/>
    <p:sldId id="307" r:id="rId19"/>
    <p:sldId id="308" r:id="rId20"/>
    <p:sldId id="318" r:id="rId21"/>
    <p:sldId id="276" r:id="rId22"/>
    <p:sldId id="277" r:id="rId23"/>
    <p:sldId id="278" r:id="rId24"/>
    <p:sldId id="302" r:id="rId25"/>
    <p:sldId id="279" r:id="rId26"/>
    <p:sldId id="280" r:id="rId27"/>
    <p:sldId id="303"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0"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88" autoAdjust="0"/>
  </p:normalViewPr>
  <p:slideViewPr>
    <p:cSldViewPr>
      <p:cViewPr>
        <p:scale>
          <a:sx n="95" d="100"/>
          <a:sy n="95" d="100"/>
        </p:scale>
        <p:origin x="-2094" y="-414"/>
      </p:cViewPr>
      <p:guideLst>
        <p:guide orient="horz" pos="2160"/>
        <p:guide pos="2880"/>
      </p:guideLst>
    </p:cSldViewPr>
  </p:slideViewPr>
  <p:outlineViewPr>
    <p:cViewPr>
      <p:scale>
        <a:sx n="33" d="100"/>
        <a:sy n="33" d="100"/>
      </p:scale>
      <p:origin x="0" y="2250"/>
    </p:cViewPr>
  </p:outlineViewPr>
  <p:notesTextViewPr>
    <p:cViewPr>
      <p:scale>
        <a:sx n="1" d="1"/>
        <a:sy n="1" d="1"/>
      </p:scale>
      <p:origin x="0" y="0"/>
    </p:cViewPr>
  </p:notesTextViewPr>
  <p:sorterViewPr>
    <p:cViewPr>
      <p:scale>
        <a:sx n="100" d="100"/>
        <a:sy n="100" d="100"/>
      </p:scale>
      <p:origin x="0" y="26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F46D3-CD39-4067-A306-5541C2C9DC7E}" type="datetimeFigureOut">
              <a:rPr lang="en-IN" smtClean="0"/>
              <a:t>09-01-2025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D1C9B7-AC36-4570-BB10-8DC76537A36D}" type="slidenum">
              <a:rPr lang="en-IN" smtClean="0"/>
              <a:t>‹#›</a:t>
            </a:fld>
            <a:endParaRPr lang="en-IN"/>
          </a:p>
        </p:txBody>
      </p:sp>
    </p:spTree>
    <p:extLst>
      <p:ext uri="{BB962C8B-B14F-4D97-AF65-F5344CB8AC3E}">
        <p14:creationId xmlns:p14="http://schemas.microsoft.com/office/powerpoint/2010/main" val="1640703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98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75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E7F0EE6-F247-4810-AB91-850CD03B9778}"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387549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E7F0EE6-F247-4810-AB91-850CD03B9778}"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414378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E7F0EE6-F247-4810-AB91-850CD03B9778}"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75347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E7F0EE6-F247-4810-AB91-850CD03B9778}"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429035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F0EE6-F247-4810-AB91-850CD03B9778}"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260140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E7F0EE6-F247-4810-AB91-850CD03B9778}"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385811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E7F0EE6-F247-4810-AB91-850CD03B9778}" type="datetimeFigureOut">
              <a:rPr lang="en-IN" smtClean="0"/>
              <a:t>09-01-2025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425786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E7F0EE6-F247-4810-AB91-850CD03B9778}" type="datetimeFigureOut">
              <a:rPr lang="en-IN" smtClean="0"/>
              <a:t>09-01-2025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423308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F0EE6-F247-4810-AB91-850CD03B9778}" type="datetimeFigureOut">
              <a:rPr lang="en-IN" smtClean="0"/>
              <a:t>09-01-2025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121166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F0EE6-F247-4810-AB91-850CD03B9778}"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15659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F0EE6-F247-4810-AB91-850CD03B9778}"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AEEF-B565-4084-9E8D-7C08E5007A96}" type="slidenum">
              <a:rPr lang="en-IN" smtClean="0"/>
              <a:t>‹#›</a:t>
            </a:fld>
            <a:endParaRPr lang="en-IN"/>
          </a:p>
        </p:txBody>
      </p:sp>
    </p:spTree>
    <p:extLst>
      <p:ext uri="{BB962C8B-B14F-4D97-AF65-F5344CB8AC3E}">
        <p14:creationId xmlns:p14="http://schemas.microsoft.com/office/powerpoint/2010/main" val="2295469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F0EE6-F247-4810-AB91-850CD03B9778}" type="datetimeFigureOut">
              <a:rPr lang="en-IN" smtClean="0"/>
              <a:t>09-01-2025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2AEEF-B565-4084-9E8D-7C08E5007A96}" type="slidenum">
              <a:rPr lang="en-IN" smtClean="0"/>
              <a:t>‹#›</a:t>
            </a:fld>
            <a:endParaRPr lang="en-IN"/>
          </a:p>
        </p:txBody>
      </p:sp>
    </p:spTree>
    <p:extLst>
      <p:ext uri="{BB962C8B-B14F-4D97-AF65-F5344CB8AC3E}">
        <p14:creationId xmlns:p14="http://schemas.microsoft.com/office/powerpoint/2010/main" val="932810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eeksforgeeks.org/overview-to-the-amazon-virtual-private-cloud/"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hyperlink" Target="https://sam-solutions.us/custom-software-solution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cloudflare.com/learning/cdn/glossary/data-cent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loudflare.com/learning/cloud/what-is-cloud-storage/" TargetMode="External"/><Relationship Id="rId2" Type="http://schemas.openxmlformats.org/officeDocument/2006/relationships/hyperlink" Target="https://www.cloudflare.com/learning/email-security/what-is-emai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redhat.com/en/topics/linux/what-is-the-linux-kernel" TargetMode="External"/><Relationship Id="rId1" Type="http://schemas.openxmlformats.org/officeDocument/2006/relationships/slideLayout" Target="../slideLayouts/slideLayout7.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squarebrothers.com/vps-web-hosting-india/"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3"/>
          <p:cNvSpPr txBox="1">
            <a:spLocks noGrp="1"/>
          </p:cNvSpPr>
          <p:nvPr>
            <p:ph type="body" idx="1"/>
          </p:nvPr>
        </p:nvSpPr>
        <p:spPr>
          <a:xfrm>
            <a:off x="0" y="188640"/>
            <a:ext cx="8964488" cy="5671416"/>
          </a:xfrm>
          <a:prstGeom prst="rect">
            <a:avLst/>
          </a:prstGeom>
          <a:noFill/>
          <a:ln>
            <a:noFill/>
          </a:ln>
        </p:spPr>
        <p:txBody>
          <a:bodyPr spcFirstLastPara="1" wrap="square" lIns="91425" tIns="45700" rIns="91425" bIns="45700" anchor="t" anchorCtr="0">
            <a:normAutofit fontScale="70000" lnSpcReduction="20000"/>
          </a:bodyPr>
          <a:lstStyle/>
          <a:p>
            <a:pPr marL="0" indent="0">
              <a:buNone/>
            </a:pPr>
            <a:r>
              <a:rPr lang="en-IN" sz="3600" b="1" dirty="0" smtClean="0">
                <a:solidFill>
                  <a:srgbClr val="7030A0"/>
                </a:solidFill>
              </a:rPr>
              <a:t>			MALLA </a:t>
            </a:r>
            <a:r>
              <a:rPr lang="en-IN" sz="3600" b="1" dirty="0">
                <a:solidFill>
                  <a:srgbClr val="7030A0"/>
                </a:solidFill>
              </a:rPr>
              <a:t>REDDY UNIVERSITY </a:t>
            </a:r>
            <a:r>
              <a:rPr lang="en-IN" sz="3600" dirty="0">
                <a:solidFill>
                  <a:srgbClr val="7030A0"/>
                </a:solidFill>
              </a:rPr>
              <a:t>	</a:t>
            </a:r>
          </a:p>
          <a:p>
            <a:pPr marL="0" indent="0">
              <a:buNone/>
            </a:pPr>
            <a:r>
              <a:rPr lang="en-IN" b="1" dirty="0">
                <a:solidFill>
                  <a:srgbClr val="7030A0"/>
                </a:solidFill>
              </a:rPr>
              <a:t>	</a:t>
            </a:r>
            <a:r>
              <a:rPr lang="en-IN" b="1" dirty="0" smtClean="0">
                <a:solidFill>
                  <a:srgbClr val="7030A0"/>
                </a:solidFill>
              </a:rPr>
              <a:t>	       </a:t>
            </a:r>
            <a:r>
              <a:rPr lang="en-IN" b="1" dirty="0" smtClean="0">
                <a:solidFill>
                  <a:schemeClr val="accent2"/>
                </a:solidFill>
              </a:rPr>
              <a:t>(</a:t>
            </a:r>
            <a:r>
              <a:rPr lang="en-IN" b="1" dirty="0">
                <a:solidFill>
                  <a:schemeClr val="accent2"/>
                </a:solidFill>
              </a:rPr>
              <a:t>MR22-1CS0108) CLOUD COMPUTING </a:t>
            </a:r>
            <a:r>
              <a:rPr lang="en-IN" dirty="0">
                <a:solidFill>
                  <a:schemeClr val="accent2"/>
                </a:solidFill>
              </a:rPr>
              <a:t>	</a:t>
            </a:r>
          </a:p>
          <a:p>
            <a:endParaRPr lang="en-IN" dirty="0"/>
          </a:p>
          <a:p>
            <a:pPr marL="114300" indent="0" algn="ctr">
              <a:lnSpc>
                <a:spcPct val="150000"/>
              </a:lnSpc>
              <a:buNone/>
            </a:pPr>
            <a:r>
              <a:rPr lang="en-IN" b="1" dirty="0" smtClean="0">
                <a:solidFill>
                  <a:srgbClr val="002060"/>
                </a:solidFill>
                <a:latin typeface="Times New Roman" pitchFamily="18" charset="0"/>
                <a:cs typeface="Times New Roman" pitchFamily="18" charset="0"/>
              </a:rPr>
              <a:t>UNIT I</a:t>
            </a:r>
            <a:endParaRPr lang="en-IN" b="1" dirty="0">
              <a:solidFill>
                <a:srgbClr val="002060"/>
              </a:solidFill>
              <a:latin typeface="Times New Roman" pitchFamily="18" charset="0"/>
              <a:cs typeface="Times New Roman" pitchFamily="18" charset="0"/>
            </a:endParaRPr>
          </a:p>
          <a:p>
            <a:pPr marL="114300" indent="0" algn="just">
              <a:lnSpc>
                <a:spcPct val="150000"/>
              </a:lnSpc>
              <a:buNone/>
            </a:pPr>
            <a:r>
              <a:rPr lang="en-IN" b="1" dirty="0" smtClean="0">
                <a:latin typeface="Times New Roman" pitchFamily="18" charset="0"/>
                <a:cs typeface="Times New Roman" pitchFamily="18" charset="0"/>
              </a:rPr>
              <a:t>Introduction: </a:t>
            </a:r>
            <a:r>
              <a:rPr lang="en-IN" dirty="0" smtClean="0">
                <a:latin typeface="Times New Roman" pitchFamily="18" charset="0"/>
                <a:cs typeface="Times New Roman" pitchFamily="18" charset="0"/>
              </a:rPr>
              <a:t>Definition</a:t>
            </a:r>
            <a:r>
              <a:rPr lang="en-IN" dirty="0">
                <a:latin typeface="Times New Roman" pitchFamily="18" charset="0"/>
                <a:cs typeface="Times New Roman" pitchFamily="18" charset="0"/>
              </a:rPr>
              <a:t>, characteristics, components, Cloud service provider, the role of networks in Cloud computing, Cloud deployment models- private, public &amp; hybrid, Cloud service models, </a:t>
            </a:r>
            <a:r>
              <a:rPr lang="en-IN" dirty="0" smtClean="0">
                <a:latin typeface="Times New Roman" pitchFamily="18" charset="0"/>
                <a:cs typeface="Times New Roman" pitchFamily="18" charset="0"/>
              </a:rPr>
              <a:t>multitenancy</a:t>
            </a:r>
            <a:r>
              <a:rPr lang="en-IN" dirty="0">
                <a:latin typeface="Times New Roman" pitchFamily="18" charset="0"/>
                <a:cs typeface="Times New Roman" pitchFamily="18" charset="0"/>
              </a:rPr>
              <a:t>.</a:t>
            </a:r>
            <a:r>
              <a:rPr lang="en-IN" dirty="0" smtClean="0">
                <a:latin typeface="Times New Roman" pitchFamily="18" charset="0"/>
                <a:cs typeface="Times New Roman" pitchFamily="18" charset="0"/>
              </a:rPr>
              <a:t> </a:t>
            </a:r>
          </a:p>
          <a:p>
            <a:pPr marL="114300" indent="0" algn="just">
              <a:lnSpc>
                <a:spcPct val="150000"/>
              </a:lnSpc>
              <a:buNone/>
            </a:pPr>
            <a:r>
              <a:rPr lang="en-US" b="1" dirty="0">
                <a:latin typeface="Times New Roman" pitchFamily="18" charset="0"/>
                <a:cs typeface="Times New Roman" pitchFamily="18" charset="0"/>
              </a:rPr>
              <a:t>Virtualization:</a:t>
            </a:r>
            <a:r>
              <a:rPr lang="en-US" dirty="0">
                <a:latin typeface="Times New Roman" pitchFamily="18" charset="0"/>
                <a:cs typeface="Times New Roman" pitchFamily="18" charset="0"/>
              </a:rPr>
              <a:t> Virtualization technologies and Architectures, Desktop Virtualization, Server virtualization, Storage virtualization, Network virtualization, Service virtualization, Data Virtualization. Hypervisors: KVM, </a:t>
            </a:r>
            <a:r>
              <a:rPr lang="en-US" dirty="0" err="1">
                <a:latin typeface="Times New Roman" pitchFamily="18" charset="0"/>
                <a:cs typeface="Times New Roman" pitchFamily="18" charset="0"/>
              </a:rPr>
              <a:t>Xen</a:t>
            </a:r>
            <a:r>
              <a:rPr lang="en-US" dirty="0">
                <a:latin typeface="Times New Roman" pitchFamily="18" charset="0"/>
                <a:cs typeface="Times New Roman" pitchFamily="18" charset="0"/>
              </a:rPr>
              <a:t>, VMware hypervisors and their </a:t>
            </a:r>
            <a:r>
              <a:rPr lang="en-US" dirty="0" smtClean="0">
                <a:latin typeface="Times New Roman" pitchFamily="18" charset="0"/>
                <a:cs typeface="Times New Roman" pitchFamily="18" charset="0"/>
              </a:rPr>
              <a:t>features.</a:t>
            </a:r>
            <a:endParaRPr dirty="0">
              <a:latin typeface="Times New Roman" pitchFamily="18" charset="0"/>
              <a:cs typeface="Times New Roman" pitchFamily="18" charset="0"/>
            </a:endParaRPr>
          </a:p>
        </p:txBody>
      </p:sp>
    </p:spTree>
    <p:extLst>
      <p:ext uri="{BB962C8B-B14F-4D97-AF65-F5344CB8AC3E}">
        <p14:creationId xmlns:p14="http://schemas.microsoft.com/office/powerpoint/2010/main" val="2259042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260648"/>
            <a:ext cx="9361040" cy="5632311"/>
          </a:xfrm>
          <a:prstGeom prst="rect">
            <a:avLst/>
          </a:prstGeom>
        </p:spPr>
        <p:txBody>
          <a:bodyPr wrap="square">
            <a:spAutoFit/>
          </a:bodyPr>
          <a:lstStyle/>
          <a:p>
            <a:r>
              <a:rPr lang="en-US" b="1" dirty="0">
                <a:solidFill>
                  <a:srgbClr val="7030A0"/>
                </a:solidFill>
              </a:rPr>
              <a:t>Components of Cloud Computing Architecture</a:t>
            </a:r>
          </a:p>
          <a:p>
            <a:r>
              <a:rPr lang="en-US" dirty="0" smtClean="0">
                <a:effectLst/>
              </a:rPr>
              <a:t>There are the following components of cloud computing architecture -</a:t>
            </a:r>
          </a:p>
          <a:p>
            <a:r>
              <a:rPr lang="en-US" b="1" dirty="0" smtClean="0">
                <a:solidFill>
                  <a:srgbClr val="FF0000"/>
                </a:solidFill>
                <a:effectLst/>
              </a:rPr>
              <a:t>1. Client Infrastructure</a:t>
            </a:r>
            <a:endParaRPr lang="en-US" dirty="0" smtClean="0">
              <a:solidFill>
                <a:srgbClr val="FF0000"/>
              </a:solidFill>
              <a:effectLst/>
            </a:endParaRPr>
          </a:p>
          <a:p>
            <a:r>
              <a:rPr lang="en-US" dirty="0" smtClean="0">
                <a:effectLst/>
              </a:rPr>
              <a:t>Client Infrastructure is a Front end component. It provides GUI (Graphical User Interface)  to interact with the cloud.</a:t>
            </a:r>
          </a:p>
          <a:p>
            <a:r>
              <a:rPr lang="en-US" b="1" dirty="0">
                <a:solidFill>
                  <a:srgbClr val="FF0000"/>
                </a:solidFill>
              </a:rPr>
              <a:t>2. Application</a:t>
            </a:r>
            <a:endParaRPr lang="en-US" dirty="0" smtClean="0">
              <a:solidFill>
                <a:srgbClr val="FF0000"/>
              </a:solidFill>
              <a:effectLst/>
            </a:endParaRPr>
          </a:p>
          <a:p>
            <a:r>
              <a:rPr lang="en-US" dirty="0" smtClean="0"/>
              <a:t>The application may be any software or platform that a client wants to access.</a:t>
            </a:r>
          </a:p>
          <a:p>
            <a:r>
              <a:rPr lang="en-US" b="1" dirty="0" smtClean="0">
                <a:solidFill>
                  <a:srgbClr val="FF0000"/>
                </a:solidFill>
              </a:rPr>
              <a:t>3. Service</a:t>
            </a:r>
          </a:p>
          <a:p>
            <a:r>
              <a:rPr lang="en-US" dirty="0" smtClean="0"/>
              <a:t>A Cloud Services manages that which type of service you access according to the client’s requirement.</a:t>
            </a:r>
          </a:p>
          <a:p>
            <a:endParaRPr lang="en-US" dirty="0" smtClean="0"/>
          </a:p>
          <a:p>
            <a:r>
              <a:rPr lang="en-US" dirty="0" smtClean="0"/>
              <a:t>Cloud computing offers the following three type of services:</a:t>
            </a:r>
          </a:p>
          <a:p>
            <a:endParaRPr lang="en-US" dirty="0" smtClean="0"/>
          </a:p>
          <a:p>
            <a:pPr marL="400050" indent="-400050">
              <a:buAutoNum type="romanLcPeriod"/>
            </a:pPr>
            <a:r>
              <a:rPr lang="en-US" b="1" dirty="0" smtClean="0">
                <a:solidFill>
                  <a:srgbClr val="FF0000"/>
                </a:solidFill>
              </a:rPr>
              <a:t>Software as a Service (</a:t>
            </a:r>
            <a:r>
              <a:rPr lang="en-US" b="1" dirty="0" err="1" smtClean="0">
                <a:solidFill>
                  <a:srgbClr val="FF0000"/>
                </a:solidFill>
              </a:rPr>
              <a:t>SaaS</a:t>
            </a:r>
            <a:r>
              <a:rPr lang="en-US" b="1" dirty="0" smtClean="0">
                <a:solidFill>
                  <a:srgbClr val="FF0000"/>
                </a:solidFill>
              </a:rPr>
              <a:t>) </a:t>
            </a:r>
            <a:r>
              <a:rPr lang="en-US" dirty="0" smtClean="0">
                <a:solidFill>
                  <a:srgbClr val="FF0000"/>
                </a:solidFill>
              </a:rPr>
              <a:t>– </a:t>
            </a:r>
            <a:r>
              <a:rPr lang="en-US" dirty="0" smtClean="0"/>
              <a:t>It is also known as cloud application services. </a:t>
            </a:r>
          </a:p>
          <a:p>
            <a:endParaRPr lang="en-US" dirty="0"/>
          </a:p>
          <a:p>
            <a:r>
              <a:rPr lang="en-US" dirty="0" smtClean="0"/>
              <a:t>Mostly, </a:t>
            </a:r>
            <a:r>
              <a:rPr lang="en-US" dirty="0" err="1" smtClean="0"/>
              <a:t>SaaS</a:t>
            </a:r>
            <a:r>
              <a:rPr lang="en-US" dirty="0" smtClean="0"/>
              <a:t> applications run directly through the web browser means we do not require to download and install these applications. </a:t>
            </a:r>
          </a:p>
          <a:p>
            <a:endParaRPr lang="en-US" dirty="0"/>
          </a:p>
          <a:p>
            <a:r>
              <a:rPr lang="en-US" dirty="0" smtClean="0"/>
              <a:t>Some important example of </a:t>
            </a:r>
            <a:r>
              <a:rPr lang="en-US" dirty="0" err="1" smtClean="0"/>
              <a:t>SaaS</a:t>
            </a:r>
            <a:r>
              <a:rPr lang="en-US" dirty="0" smtClean="0"/>
              <a:t> is given below –</a:t>
            </a:r>
          </a:p>
          <a:p>
            <a:r>
              <a:rPr lang="en-US" dirty="0" smtClean="0"/>
              <a:t>Example: Google Apps, </a:t>
            </a:r>
            <a:r>
              <a:rPr lang="en-US" dirty="0" err="1" smtClean="0"/>
              <a:t>Salesforce</a:t>
            </a:r>
            <a:r>
              <a:rPr lang="en-US" dirty="0" smtClean="0"/>
              <a:t> </a:t>
            </a:r>
            <a:r>
              <a:rPr lang="en-US" dirty="0" err="1" smtClean="0"/>
              <a:t>Dropbox</a:t>
            </a:r>
            <a:r>
              <a:rPr lang="en-US" dirty="0" smtClean="0"/>
              <a:t>, Slack, </a:t>
            </a:r>
            <a:r>
              <a:rPr lang="en-US" dirty="0" err="1" smtClean="0"/>
              <a:t>Hubspot</a:t>
            </a:r>
            <a:r>
              <a:rPr lang="en-US" dirty="0" smtClean="0"/>
              <a:t>, Cisco WebEx.</a:t>
            </a:r>
          </a:p>
        </p:txBody>
      </p:sp>
    </p:spTree>
    <p:extLst>
      <p:ext uri="{BB962C8B-B14F-4D97-AF65-F5344CB8AC3E}">
        <p14:creationId xmlns:p14="http://schemas.microsoft.com/office/powerpoint/2010/main" val="375830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545936"/>
            <a:ext cx="8352928" cy="5909310"/>
          </a:xfrm>
          <a:prstGeom prst="rect">
            <a:avLst/>
          </a:prstGeom>
        </p:spPr>
        <p:txBody>
          <a:bodyPr wrap="square">
            <a:spAutoFit/>
          </a:bodyPr>
          <a:lstStyle/>
          <a:p>
            <a:r>
              <a:rPr lang="en-US" b="1" dirty="0" smtClean="0"/>
              <a:t>ii. </a:t>
            </a:r>
            <a:r>
              <a:rPr lang="en-US" b="1" dirty="0" smtClean="0">
                <a:solidFill>
                  <a:srgbClr val="FF0000"/>
                </a:solidFill>
              </a:rPr>
              <a:t>Platform as a Service (</a:t>
            </a:r>
            <a:r>
              <a:rPr lang="en-US" b="1" dirty="0" err="1" smtClean="0">
                <a:solidFill>
                  <a:srgbClr val="FF0000"/>
                </a:solidFill>
              </a:rPr>
              <a:t>PaaS</a:t>
            </a:r>
            <a:r>
              <a:rPr lang="en-US" b="1" dirty="0" smtClean="0">
                <a:solidFill>
                  <a:srgbClr val="FF0000"/>
                </a:solidFill>
              </a:rPr>
              <a:t>) </a:t>
            </a:r>
            <a:r>
              <a:rPr lang="en-US" dirty="0" smtClean="0"/>
              <a:t>– It is also known as cloud platform services. It is quite similar to </a:t>
            </a:r>
            <a:r>
              <a:rPr lang="en-US" dirty="0" err="1" smtClean="0"/>
              <a:t>SaaS</a:t>
            </a:r>
            <a:r>
              <a:rPr lang="en-US" dirty="0" smtClean="0"/>
              <a:t>, but the difference is that </a:t>
            </a:r>
            <a:r>
              <a:rPr lang="en-US" dirty="0" err="1" smtClean="0"/>
              <a:t>PaaS</a:t>
            </a:r>
            <a:r>
              <a:rPr lang="en-US" dirty="0" smtClean="0"/>
              <a:t> provides a platform for software creation, but using </a:t>
            </a:r>
            <a:r>
              <a:rPr lang="en-US" dirty="0" err="1" smtClean="0"/>
              <a:t>SaaS</a:t>
            </a:r>
            <a:r>
              <a:rPr lang="en-US" dirty="0" smtClean="0"/>
              <a:t>, we can access software over the internet without the need of any platform.</a:t>
            </a:r>
            <a:br>
              <a:rPr lang="en-US" dirty="0" smtClean="0"/>
            </a:br>
            <a:endParaRPr lang="en-IN" dirty="0" smtClean="0"/>
          </a:p>
          <a:p>
            <a:r>
              <a:rPr lang="en-IN" dirty="0" smtClean="0"/>
              <a:t>Example: Windows Azure, Force.com, </a:t>
            </a:r>
            <a:r>
              <a:rPr lang="en-IN" dirty="0" err="1" smtClean="0"/>
              <a:t>Magento</a:t>
            </a:r>
            <a:r>
              <a:rPr lang="en-IN" dirty="0" smtClean="0"/>
              <a:t> Commerce Cloud, </a:t>
            </a:r>
            <a:r>
              <a:rPr lang="en-IN" dirty="0" err="1" smtClean="0"/>
              <a:t>OpenShift</a:t>
            </a:r>
            <a:r>
              <a:rPr lang="en-IN" dirty="0" smtClean="0"/>
              <a:t>.</a:t>
            </a:r>
          </a:p>
          <a:p>
            <a:endParaRPr lang="en-IN" dirty="0" smtClean="0"/>
          </a:p>
          <a:p>
            <a:r>
              <a:rPr lang="en-IN" b="1" dirty="0" smtClean="0"/>
              <a:t>iii. </a:t>
            </a:r>
            <a:r>
              <a:rPr lang="en-IN" b="1" dirty="0" smtClean="0">
                <a:solidFill>
                  <a:srgbClr val="FF0000"/>
                </a:solidFill>
              </a:rPr>
              <a:t>Infrastructure as a Service (</a:t>
            </a:r>
            <a:r>
              <a:rPr lang="en-IN" b="1" dirty="0" err="1" smtClean="0">
                <a:solidFill>
                  <a:srgbClr val="FF0000"/>
                </a:solidFill>
              </a:rPr>
              <a:t>IaaS</a:t>
            </a:r>
            <a:r>
              <a:rPr lang="en-IN" b="1" dirty="0" smtClean="0">
                <a:solidFill>
                  <a:srgbClr val="FF0000"/>
                </a:solidFill>
              </a:rPr>
              <a:t>) </a:t>
            </a:r>
            <a:r>
              <a:rPr lang="en-IN" dirty="0" smtClean="0"/>
              <a:t>– It is also known as cloud infrastructure services. It is responsible for managing applications data, middleware, and runtime environments.</a:t>
            </a:r>
          </a:p>
          <a:p>
            <a:endParaRPr lang="en-IN" dirty="0" smtClean="0"/>
          </a:p>
          <a:p>
            <a:r>
              <a:rPr lang="en-IN" dirty="0" smtClean="0"/>
              <a:t>Example: Amazon Web Services (AWS) EC2, Google Compute Engine (GCE), Cisco </a:t>
            </a:r>
            <a:r>
              <a:rPr lang="en-IN" dirty="0" err="1" smtClean="0"/>
              <a:t>Metapod</a:t>
            </a:r>
            <a:r>
              <a:rPr lang="en-IN" dirty="0" smtClean="0"/>
              <a:t>.</a:t>
            </a:r>
          </a:p>
          <a:p>
            <a:endParaRPr lang="en-US" b="1" dirty="0" smtClean="0"/>
          </a:p>
          <a:p>
            <a:r>
              <a:rPr lang="en-US" b="1" dirty="0" smtClean="0">
                <a:solidFill>
                  <a:srgbClr val="FF0000"/>
                </a:solidFill>
              </a:rPr>
              <a:t>4. Runtime Cloud</a:t>
            </a:r>
          </a:p>
          <a:p>
            <a:r>
              <a:rPr lang="en-US" dirty="0" smtClean="0"/>
              <a:t>Runtime Cloud provides the execution and runtime environment to the virtual machines.</a:t>
            </a:r>
          </a:p>
          <a:p>
            <a:r>
              <a:rPr lang="en-US" b="1" dirty="0" smtClean="0">
                <a:solidFill>
                  <a:srgbClr val="FF0000"/>
                </a:solidFill>
              </a:rPr>
              <a:t>5. Storage</a:t>
            </a:r>
          </a:p>
          <a:p>
            <a:endParaRPr lang="en-US" dirty="0" smtClean="0"/>
          </a:p>
          <a:p>
            <a:r>
              <a:rPr lang="en-US" dirty="0" smtClean="0"/>
              <a:t>Storage is one of the most important components of cloud computing. It provides a huge amount of storage capacity in the cloud to store and manage data.</a:t>
            </a:r>
          </a:p>
          <a:p>
            <a:endParaRPr lang="en-US" dirty="0" smtClean="0"/>
          </a:p>
        </p:txBody>
      </p:sp>
    </p:spTree>
    <p:extLst>
      <p:ext uri="{BB962C8B-B14F-4D97-AF65-F5344CB8AC3E}">
        <p14:creationId xmlns:p14="http://schemas.microsoft.com/office/powerpoint/2010/main" val="258798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60648"/>
            <a:ext cx="8352928" cy="6463308"/>
          </a:xfrm>
          <a:prstGeom prst="rect">
            <a:avLst/>
          </a:prstGeom>
        </p:spPr>
        <p:txBody>
          <a:bodyPr wrap="square">
            <a:spAutoFit/>
          </a:bodyPr>
          <a:lstStyle/>
          <a:p>
            <a:r>
              <a:rPr lang="en-US" b="1" dirty="0" smtClean="0">
                <a:solidFill>
                  <a:srgbClr val="FF0000"/>
                </a:solidFill>
              </a:rPr>
              <a:t>6. Infrastructure</a:t>
            </a:r>
          </a:p>
          <a:p>
            <a:endParaRPr lang="en-US" dirty="0" smtClean="0"/>
          </a:p>
          <a:p>
            <a:r>
              <a:rPr lang="en-US" dirty="0" smtClean="0"/>
              <a:t>It provides services on the host level, application level, and network level.</a:t>
            </a:r>
          </a:p>
          <a:p>
            <a:endParaRPr lang="en-US" dirty="0"/>
          </a:p>
          <a:p>
            <a:r>
              <a:rPr lang="en-US" dirty="0" smtClean="0"/>
              <a:t> Cloud infrastructure includes hardware and software components such as servers, storage, network devices, virtualization software, and other storage resources that are needed to support the cloud computing model.</a:t>
            </a:r>
          </a:p>
          <a:p>
            <a:endParaRPr lang="en-US" dirty="0" smtClean="0"/>
          </a:p>
          <a:p>
            <a:r>
              <a:rPr lang="en-US" b="1" dirty="0" smtClean="0">
                <a:solidFill>
                  <a:srgbClr val="FF0000"/>
                </a:solidFill>
              </a:rPr>
              <a:t>7. Management</a:t>
            </a:r>
          </a:p>
          <a:p>
            <a:endParaRPr lang="en-US" dirty="0" smtClean="0"/>
          </a:p>
          <a:p>
            <a:r>
              <a:rPr lang="en-US" dirty="0" smtClean="0"/>
              <a:t>Management is used to manage components such as application, service, runtime cloud, storage, infrastructure, and other security issues in the backend and establish coordination between them.</a:t>
            </a:r>
          </a:p>
          <a:p>
            <a:endParaRPr lang="en-US" dirty="0"/>
          </a:p>
          <a:p>
            <a:r>
              <a:rPr lang="en-US" b="1" dirty="0" smtClean="0">
                <a:solidFill>
                  <a:srgbClr val="FF0000"/>
                </a:solidFill>
              </a:rPr>
              <a:t>8. Security</a:t>
            </a:r>
          </a:p>
          <a:p>
            <a:r>
              <a:rPr lang="en-US" dirty="0" smtClean="0"/>
              <a:t>Security is an in-built back end component of cloud computing. It implements a security mechanism in the back end.</a:t>
            </a:r>
          </a:p>
          <a:p>
            <a:endParaRPr lang="en-US" dirty="0" smtClean="0"/>
          </a:p>
          <a:p>
            <a:r>
              <a:rPr lang="en-US" b="1" dirty="0" smtClean="0">
                <a:solidFill>
                  <a:srgbClr val="FF0000"/>
                </a:solidFill>
              </a:rPr>
              <a:t>9. Internet</a:t>
            </a:r>
          </a:p>
          <a:p>
            <a:r>
              <a:rPr lang="en-US" dirty="0" smtClean="0"/>
              <a:t>The Internet is medium through which front end and back end can interact and communicate with each other.</a:t>
            </a:r>
          </a:p>
          <a:p>
            <a:endParaRPr lang="en-US" dirty="0" smtClean="0"/>
          </a:p>
          <a:p>
            <a:endParaRPr lang="en-IN" dirty="0"/>
          </a:p>
        </p:txBody>
      </p:sp>
    </p:spTree>
    <p:extLst>
      <p:ext uri="{BB962C8B-B14F-4D97-AF65-F5344CB8AC3E}">
        <p14:creationId xmlns:p14="http://schemas.microsoft.com/office/powerpoint/2010/main" val="100321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8424936" cy="2523768"/>
          </a:xfrm>
          <a:prstGeom prst="rect">
            <a:avLst/>
          </a:prstGeom>
        </p:spPr>
        <p:txBody>
          <a:bodyPr wrap="square">
            <a:spAutoFit/>
          </a:bodyPr>
          <a:lstStyle/>
          <a:p>
            <a:r>
              <a:rPr lang="en-IN" sz="3200" b="1" dirty="0">
                <a:solidFill>
                  <a:schemeClr val="accent2"/>
                </a:solidFill>
                <a:latin typeface="Times New Roman" pitchFamily="18" charset="0"/>
                <a:cs typeface="Times New Roman" pitchFamily="18" charset="0"/>
              </a:rPr>
              <a:t>Cloud service </a:t>
            </a:r>
            <a:r>
              <a:rPr lang="en-IN" sz="3200" b="1" dirty="0" smtClean="0">
                <a:solidFill>
                  <a:schemeClr val="accent2"/>
                </a:solidFill>
                <a:latin typeface="Times New Roman" pitchFamily="18" charset="0"/>
                <a:cs typeface="Times New Roman" pitchFamily="18" charset="0"/>
              </a:rPr>
              <a:t>provider:</a:t>
            </a:r>
          </a:p>
          <a:p>
            <a:r>
              <a:rPr lang="en-US" dirty="0" smtClean="0">
                <a:latin typeface="Times New Roman" pitchFamily="18" charset="0"/>
                <a:cs typeface="Times New Roman" pitchFamily="18" charset="0"/>
              </a:rPr>
              <a:t>Companies </a:t>
            </a:r>
            <a:r>
              <a:rPr lang="en-US" dirty="0">
                <a:latin typeface="Times New Roman" pitchFamily="18" charset="0"/>
                <a:cs typeface="Times New Roman" pitchFamily="18" charset="0"/>
              </a:rPr>
              <a:t>like Amazon Web Services (AWS), Microsoft Azure, and Google Cloud Platform (GCP) are leading the pack</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They offer a wide range of services that help businesses be more creative and grow. </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Using </a:t>
            </a:r>
            <a:r>
              <a:rPr lang="en-US" dirty="0">
                <a:latin typeface="Times New Roman" pitchFamily="18" charset="0"/>
                <a:cs typeface="Times New Roman" pitchFamily="18" charset="0"/>
              </a:rPr>
              <a:t>cloud technology is a smart move for any business wanting to stay ahead in today’s digital world.</a:t>
            </a:r>
            <a:endParaRPr lang="en-IN" dirty="0">
              <a:latin typeface="Times New Roman" pitchFamily="18" charset="0"/>
              <a:cs typeface="Times New Roman" pitchFamily="18" charset="0"/>
            </a:endParaRPr>
          </a:p>
        </p:txBody>
      </p:sp>
      <p:sp>
        <p:nvSpPr>
          <p:cNvPr id="3" name="Rectangle 2"/>
          <p:cNvSpPr/>
          <p:nvPr/>
        </p:nvSpPr>
        <p:spPr>
          <a:xfrm>
            <a:off x="179512" y="3059668"/>
            <a:ext cx="6192688" cy="369332"/>
          </a:xfrm>
          <a:prstGeom prst="rect">
            <a:avLst/>
          </a:prstGeom>
        </p:spPr>
        <p:txBody>
          <a:bodyPr wrap="square">
            <a:spAutoFit/>
          </a:bodyPr>
          <a:lstStyle/>
          <a:p>
            <a:pPr fontAlgn="base"/>
            <a:r>
              <a:rPr lang="en-US" b="1" dirty="0">
                <a:solidFill>
                  <a:srgbClr val="7030A0"/>
                </a:solidFill>
              </a:rPr>
              <a:t>List of Top 10 Cloud Platform Service Providers</a:t>
            </a:r>
            <a:r>
              <a:rPr lang="en-US" b="1" dirty="0"/>
              <a:t> </a:t>
            </a:r>
          </a:p>
        </p:txBody>
      </p:sp>
      <p:sp>
        <p:nvSpPr>
          <p:cNvPr id="4" name="Rectangle 3"/>
          <p:cNvSpPr/>
          <p:nvPr/>
        </p:nvSpPr>
        <p:spPr>
          <a:xfrm>
            <a:off x="323528" y="3429000"/>
            <a:ext cx="8424936" cy="1477328"/>
          </a:xfrm>
          <a:prstGeom prst="rect">
            <a:avLst/>
          </a:prstGeom>
        </p:spPr>
        <p:txBody>
          <a:bodyPr wrap="square">
            <a:spAutoFit/>
          </a:bodyPr>
          <a:lstStyle/>
          <a:p>
            <a:r>
              <a:rPr lang="en-US" b="1" dirty="0">
                <a:solidFill>
                  <a:srgbClr val="FF0000"/>
                </a:solidFill>
              </a:rPr>
              <a:t>Amazon Web Services (AWS</a:t>
            </a:r>
            <a:r>
              <a:rPr lang="en-US" b="1" dirty="0" smtClean="0">
                <a:solidFill>
                  <a:srgbClr val="FF0000"/>
                </a:solidFill>
              </a:rPr>
              <a:t>):</a:t>
            </a:r>
            <a:endParaRPr lang="en-US" b="1" dirty="0">
              <a:solidFill>
                <a:srgbClr val="FF0000"/>
              </a:solidFill>
            </a:endParaRPr>
          </a:p>
          <a:p>
            <a:r>
              <a:rPr lang="en-US" dirty="0"/>
              <a:t>Launched in 2006, AWS is the best cloud service provider leading in the market. </a:t>
            </a:r>
            <a:endParaRPr lang="en-US" dirty="0" smtClean="0"/>
          </a:p>
          <a:p>
            <a:endParaRPr lang="en-US" dirty="0"/>
          </a:p>
          <a:p>
            <a:r>
              <a:rPr lang="en-US" dirty="0" smtClean="0"/>
              <a:t>It </a:t>
            </a:r>
            <a:r>
              <a:rPr lang="en-US" dirty="0"/>
              <a:t>becomes a major player in AI, database, machine learning, 5G cloud, multi-cloud and </a:t>
            </a:r>
            <a:r>
              <a:rPr lang="en-US" dirty="0" err="1"/>
              <a:t>serverless</a:t>
            </a:r>
            <a:r>
              <a:rPr lang="en-US" dirty="0"/>
              <a:t> deployments. AWS operates in 20 geographical regions across the world.</a:t>
            </a:r>
            <a:endParaRPr lang="en-IN" dirty="0"/>
          </a:p>
        </p:txBody>
      </p:sp>
      <p:sp>
        <p:nvSpPr>
          <p:cNvPr id="5" name="Rectangle 4"/>
          <p:cNvSpPr/>
          <p:nvPr/>
        </p:nvSpPr>
        <p:spPr>
          <a:xfrm>
            <a:off x="450015" y="4936433"/>
            <a:ext cx="7992888" cy="1754326"/>
          </a:xfrm>
          <a:prstGeom prst="rect">
            <a:avLst/>
          </a:prstGeom>
        </p:spPr>
        <p:txBody>
          <a:bodyPr wrap="square">
            <a:spAutoFit/>
          </a:bodyPr>
          <a:lstStyle/>
          <a:p>
            <a:r>
              <a:rPr lang="en-US" b="1" dirty="0">
                <a:solidFill>
                  <a:srgbClr val="FF0000"/>
                </a:solidFill>
              </a:rPr>
              <a:t>Microsoft Azure</a:t>
            </a:r>
          </a:p>
          <a:p>
            <a:r>
              <a:rPr lang="en-US" dirty="0"/>
              <a:t>Microsoft Azure was launched in 2010 as Windows Azure, and later in 2014, it was renamed, Microsoft Azure</a:t>
            </a:r>
            <a:r>
              <a:rPr lang="en-US" dirty="0" smtClean="0"/>
              <a:t>.</a:t>
            </a:r>
          </a:p>
          <a:p>
            <a:r>
              <a:rPr lang="en-US" dirty="0" smtClean="0"/>
              <a:t> </a:t>
            </a:r>
            <a:r>
              <a:rPr lang="en-US" dirty="0"/>
              <a:t>It was launched years after the release of AWS and Google cloud but still, it is the fastest-growing cloud and giving tough competition to AWS and other cloud service providers. </a:t>
            </a:r>
            <a:endParaRPr lang="en-IN" dirty="0"/>
          </a:p>
        </p:txBody>
      </p:sp>
    </p:spTree>
    <p:extLst>
      <p:ext uri="{BB962C8B-B14F-4D97-AF65-F5344CB8AC3E}">
        <p14:creationId xmlns:p14="http://schemas.microsoft.com/office/powerpoint/2010/main" val="252466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332656"/>
            <a:ext cx="8064896" cy="4247317"/>
          </a:xfrm>
          <a:prstGeom prst="rect">
            <a:avLst/>
          </a:prstGeom>
        </p:spPr>
        <p:txBody>
          <a:bodyPr wrap="square">
            <a:spAutoFit/>
          </a:bodyPr>
          <a:lstStyle/>
          <a:p>
            <a:r>
              <a:rPr lang="en-US" b="1" dirty="0" err="1" smtClean="0">
                <a:solidFill>
                  <a:srgbClr val="FF0000"/>
                </a:solidFill>
              </a:rPr>
              <a:t>Kamatera</a:t>
            </a:r>
            <a:endParaRPr lang="en-US" b="1" dirty="0" smtClean="0">
              <a:solidFill>
                <a:srgbClr val="FF0000"/>
              </a:solidFill>
            </a:endParaRPr>
          </a:p>
          <a:p>
            <a:endParaRPr lang="en-US" b="1" dirty="0" smtClean="0"/>
          </a:p>
          <a:p>
            <a:r>
              <a:rPr lang="en-US" dirty="0" err="1" smtClean="0"/>
              <a:t>Kamatera</a:t>
            </a:r>
            <a:r>
              <a:rPr lang="en-US" dirty="0"/>
              <a:t>, established over two decades ago, has evolved into one of the most reliable and flexible cloud infrastructure platforms in the industry. </a:t>
            </a:r>
            <a:endParaRPr lang="en-US" dirty="0" smtClean="0"/>
          </a:p>
          <a:p>
            <a:endParaRPr lang="en-US" dirty="0"/>
          </a:p>
          <a:p>
            <a:r>
              <a:rPr lang="en-US" dirty="0" smtClean="0"/>
              <a:t>With </a:t>
            </a:r>
            <a:r>
              <a:rPr lang="en-US" dirty="0"/>
              <a:t>a strong focus on scalability, </a:t>
            </a:r>
            <a:r>
              <a:rPr lang="en-US" dirty="0" err="1"/>
              <a:t>Kamatera</a:t>
            </a:r>
            <a:r>
              <a:rPr lang="en-US" dirty="0"/>
              <a:t> allows businesses to configure their cloud environments based on real-time needs, making it a top choice for startups and large enterprises </a:t>
            </a:r>
            <a:r>
              <a:rPr lang="en-US" dirty="0" smtClean="0"/>
              <a:t>alike</a:t>
            </a:r>
          </a:p>
          <a:p>
            <a:endParaRPr lang="en-US" dirty="0" smtClean="0"/>
          </a:p>
          <a:p>
            <a:r>
              <a:rPr lang="en-US" b="1" dirty="0" err="1">
                <a:solidFill>
                  <a:srgbClr val="FF0000"/>
                </a:solidFill>
              </a:rPr>
              <a:t>Alibaba</a:t>
            </a:r>
            <a:r>
              <a:rPr lang="en-US" b="1" dirty="0">
                <a:solidFill>
                  <a:srgbClr val="FF0000"/>
                </a:solidFill>
              </a:rPr>
              <a:t> </a:t>
            </a:r>
            <a:r>
              <a:rPr lang="en-US" b="1" dirty="0" smtClean="0">
                <a:solidFill>
                  <a:srgbClr val="FF0000"/>
                </a:solidFill>
              </a:rPr>
              <a:t>Cloud</a:t>
            </a:r>
          </a:p>
          <a:p>
            <a:endParaRPr lang="en-US" b="1" dirty="0" smtClean="0"/>
          </a:p>
          <a:p>
            <a:r>
              <a:rPr lang="en-US" dirty="0" err="1" smtClean="0"/>
              <a:t>Alibaba</a:t>
            </a:r>
            <a:r>
              <a:rPr lang="en-US" dirty="0" smtClean="0"/>
              <a:t> </a:t>
            </a:r>
            <a:r>
              <a:rPr lang="en-US" dirty="0"/>
              <a:t>Cloud, also known as </a:t>
            </a:r>
            <a:r>
              <a:rPr lang="en-US" dirty="0" err="1"/>
              <a:t>Aliyun</a:t>
            </a:r>
            <a:r>
              <a:rPr lang="en-US" dirty="0"/>
              <a:t>, is the cloud computing arm of </a:t>
            </a:r>
            <a:r>
              <a:rPr lang="en-US" dirty="0" err="1"/>
              <a:t>Alibaba</a:t>
            </a:r>
            <a:r>
              <a:rPr lang="en-US" dirty="0"/>
              <a:t> Group, one of the world’s largest e-commerce and technology conglomerates based in China. It offers a comprehensive suite of cloud computing services to support businesses worldwide</a:t>
            </a:r>
            <a:endParaRPr lang="en-IN" dirty="0"/>
          </a:p>
        </p:txBody>
      </p:sp>
      <p:sp>
        <p:nvSpPr>
          <p:cNvPr id="3" name="Rectangle 2"/>
          <p:cNvSpPr/>
          <p:nvPr/>
        </p:nvSpPr>
        <p:spPr>
          <a:xfrm>
            <a:off x="539552" y="4568786"/>
            <a:ext cx="7992888" cy="1200329"/>
          </a:xfrm>
          <a:prstGeom prst="rect">
            <a:avLst/>
          </a:prstGeom>
        </p:spPr>
        <p:txBody>
          <a:bodyPr wrap="square">
            <a:spAutoFit/>
          </a:bodyPr>
          <a:lstStyle/>
          <a:p>
            <a:pPr fontAlgn="base"/>
            <a:r>
              <a:rPr lang="en-US" b="1" dirty="0">
                <a:solidFill>
                  <a:srgbClr val="FF0000"/>
                </a:solidFill>
              </a:rPr>
              <a:t>Oracle </a:t>
            </a:r>
            <a:r>
              <a:rPr lang="en-US" b="1" dirty="0" smtClean="0">
                <a:solidFill>
                  <a:srgbClr val="FF0000"/>
                </a:solidFill>
              </a:rPr>
              <a:t>Cloud</a:t>
            </a:r>
          </a:p>
          <a:p>
            <a:pPr fontAlgn="base"/>
            <a:endParaRPr lang="en-US" b="1" dirty="0"/>
          </a:p>
          <a:p>
            <a:pPr fontAlgn="base"/>
            <a:r>
              <a:rPr lang="en-US" dirty="0"/>
              <a:t>Oracle Cloud is an </a:t>
            </a:r>
            <a:r>
              <a:rPr lang="en-US" b="1" dirty="0">
                <a:solidFill>
                  <a:srgbClr val="FF0000"/>
                </a:solidFill>
              </a:rPr>
              <a:t>ERP(Enterprise Resource Planning)</a:t>
            </a:r>
            <a:r>
              <a:rPr lang="en-US" dirty="0"/>
              <a:t> based cloud service that helps you to build, deploy, and manage workloads in the cloud or on-premises.</a:t>
            </a:r>
          </a:p>
        </p:txBody>
      </p:sp>
    </p:spTree>
    <p:extLst>
      <p:ext uri="{BB962C8B-B14F-4D97-AF65-F5344CB8AC3E}">
        <p14:creationId xmlns:p14="http://schemas.microsoft.com/office/powerpoint/2010/main" val="126758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620688"/>
            <a:ext cx="8424936" cy="2031325"/>
          </a:xfrm>
          <a:prstGeom prst="rect">
            <a:avLst/>
          </a:prstGeom>
        </p:spPr>
        <p:txBody>
          <a:bodyPr wrap="square">
            <a:spAutoFit/>
          </a:bodyPr>
          <a:lstStyle/>
          <a:p>
            <a:r>
              <a:rPr lang="en-US" b="1" dirty="0">
                <a:solidFill>
                  <a:srgbClr val="FF0000"/>
                </a:solidFill>
              </a:rPr>
              <a:t>IBM Cloud (</a:t>
            </a:r>
            <a:r>
              <a:rPr lang="en-US" b="1" dirty="0" err="1">
                <a:solidFill>
                  <a:srgbClr val="FF0000"/>
                </a:solidFill>
              </a:rPr>
              <a:t>Kyndryl</a:t>
            </a:r>
            <a:r>
              <a:rPr lang="en-US" b="1" dirty="0">
                <a:solidFill>
                  <a:srgbClr val="FF0000"/>
                </a:solidFill>
              </a:rPr>
              <a:t>)</a:t>
            </a:r>
          </a:p>
          <a:p>
            <a:r>
              <a:rPr lang="en-US" dirty="0"/>
              <a:t>Developed by IBM, this cloud service offers another set of solutions to the users to deploy their applications on the cloud. </a:t>
            </a:r>
            <a:endParaRPr lang="en-US" dirty="0" smtClean="0"/>
          </a:p>
          <a:p>
            <a:r>
              <a:rPr lang="en-US" dirty="0" smtClean="0"/>
              <a:t>It </a:t>
            </a:r>
            <a:r>
              <a:rPr lang="en-US" dirty="0"/>
              <a:t>offers </a:t>
            </a:r>
            <a:r>
              <a:rPr lang="en-US" dirty="0" err="1"/>
              <a:t>IaaS</a:t>
            </a:r>
            <a:r>
              <a:rPr lang="en-US" dirty="0"/>
              <a:t>, </a:t>
            </a:r>
            <a:r>
              <a:rPr lang="en-US" dirty="0" err="1"/>
              <a:t>SaaS</a:t>
            </a:r>
            <a:r>
              <a:rPr lang="en-US" dirty="0"/>
              <a:t>, and </a:t>
            </a:r>
            <a:r>
              <a:rPr lang="en-US" dirty="0" err="1"/>
              <a:t>PaaS</a:t>
            </a:r>
            <a:r>
              <a:rPr lang="en-US" dirty="0"/>
              <a:t> services via public, private, hybrid and multi-cloud models</a:t>
            </a:r>
            <a:r>
              <a:rPr lang="en-US" dirty="0" smtClean="0"/>
              <a:t>.</a:t>
            </a:r>
          </a:p>
          <a:p>
            <a:endParaRPr lang="en-US" dirty="0" smtClean="0"/>
          </a:p>
          <a:p>
            <a:r>
              <a:rPr lang="en-US" dirty="0" smtClean="0"/>
              <a:t> </a:t>
            </a:r>
            <a:r>
              <a:rPr lang="en-US" dirty="0"/>
              <a:t>IBM’s best bets come in the form of the Internet of Things, Cognitive Computing and </a:t>
            </a:r>
            <a:r>
              <a:rPr lang="en-US" dirty="0" err="1"/>
              <a:t>Blockchain</a:t>
            </a:r>
            <a:endParaRPr lang="en-IN" dirty="0"/>
          </a:p>
        </p:txBody>
      </p:sp>
      <p:sp>
        <p:nvSpPr>
          <p:cNvPr id="3" name="Rectangle 2"/>
          <p:cNvSpPr/>
          <p:nvPr/>
        </p:nvSpPr>
        <p:spPr>
          <a:xfrm>
            <a:off x="179512" y="2652602"/>
            <a:ext cx="8136904" cy="2031325"/>
          </a:xfrm>
          <a:prstGeom prst="rect">
            <a:avLst/>
          </a:prstGeom>
        </p:spPr>
        <p:txBody>
          <a:bodyPr wrap="square">
            <a:spAutoFit/>
          </a:bodyPr>
          <a:lstStyle/>
          <a:p>
            <a:r>
              <a:rPr lang="en-US" b="1" dirty="0" err="1">
                <a:solidFill>
                  <a:srgbClr val="FF0000"/>
                </a:solidFill>
              </a:rPr>
              <a:t>Tencent</a:t>
            </a:r>
            <a:r>
              <a:rPr lang="en-US" b="1" dirty="0">
                <a:solidFill>
                  <a:srgbClr val="FF0000"/>
                </a:solidFill>
              </a:rPr>
              <a:t> Cloud</a:t>
            </a:r>
          </a:p>
          <a:p>
            <a:r>
              <a:rPr lang="en-US" dirty="0" err="1"/>
              <a:t>DigitalOcean</a:t>
            </a:r>
            <a:r>
              <a:rPr lang="en-US" dirty="0"/>
              <a:t> is a well-known cloud hosting provider that currently holds the fourth largest global market share in cloud computing, following </a:t>
            </a:r>
            <a:r>
              <a:rPr lang="en-US" dirty="0" err="1"/>
              <a:t>Alibaba</a:t>
            </a:r>
            <a:r>
              <a:rPr lang="en-US" dirty="0"/>
              <a:t> Cloud, AWS, and Microsoft Azure. </a:t>
            </a:r>
            <a:endParaRPr lang="en-US" dirty="0" smtClean="0"/>
          </a:p>
          <a:p>
            <a:endParaRPr lang="en-US" dirty="0"/>
          </a:p>
          <a:p>
            <a:r>
              <a:rPr lang="en-US" dirty="0" smtClean="0"/>
              <a:t>It </a:t>
            </a:r>
            <a:r>
              <a:rPr lang="en-US" dirty="0"/>
              <a:t>Has a strong presence in China and Southeast Asia, with growing international reach.</a:t>
            </a:r>
            <a:endParaRPr lang="en-IN" dirty="0"/>
          </a:p>
        </p:txBody>
      </p:sp>
      <p:sp>
        <p:nvSpPr>
          <p:cNvPr id="4" name="Rectangle 3"/>
          <p:cNvSpPr/>
          <p:nvPr/>
        </p:nvSpPr>
        <p:spPr>
          <a:xfrm>
            <a:off x="323528" y="4683927"/>
            <a:ext cx="7848872" cy="1754326"/>
          </a:xfrm>
          <a:prstGeom prst="rect">
            <a:avLst/>
          </a:prstGeom>
        </p:spPr>
        <p:txBody>
          <a:bodyPr wrap="square">
            <a:spAutoFit/>
          </a:bodyPr>
          <a:lstStyle/>
          <a:p>
            <a:r>
              <a:rPr lang="en-US" b="1" dirty="0" err="1">
                <a:solidFill>
                  <a:srgbClr val="FF0000"/>
                </a:solidFill>
              </a:rPr>
              <a:t>OVHcloud</a:t>
            </a:r>
            <a:endParaRPr lang="en-US" b="1" dirty="0">
              <a:solidFill>
                <a:srgbClr val="FF0000"/>
              </a:solidFill>
            </a:endParaRPr>
          </a:p>
          <a:p>
            <a:r>
              <a:rPr lang="en-US" dirty="0" err="1"/>
              <a:t>DigitalOcean</a:t>
            </a:r>
            <a:r>
              <a:rPr lang="en-US" dirty="0"/>
              <a:t> is a well-known cloud hosting provider that currently holds the sixth largest global market share in cloud computing, following </a:t>
            </a:r>
            <a:r>
              <a:rPr lang="en-US" dirty="0" err="1"/>
              <a:t>Alibaba</a:t>
            </a:r>
            <a:r>
              <a:rPr lang="en-US" dirty="0"/>
              <a:t> Cloud, AWS, Microsoft Azure, </a:t>
            </a:r>
            <a:r>
              <a:rPr lang="en-US" dirty="0" err="1"/>
              <a:t>Tencent</a:t>
            </a:r>
            <a:r>
              <a:rPr lang="en-US" dirty="0"/>
              <a:t> Cloud, and Google Cloud Platform. </a:t>
            </a:r>
            <a:endParaRPr lang="en-US" dirty="0" smtClean="0"/>
          </a:p>
          <a:p>
            <a:r>
              <a:rPr lang="en-US" dirty="0" smtClean="0"/>
              <a:t>Known </a:t>
            </a:r>
            <a:r>
              <a:rPr lang="en-US" dirty="0"/>
              <a:t>as a strong player in Europe, particularly in France, and is expanding its global presence.</a:t>
            </a:r>
            <a:endParaRPr lang="en-IN" dirty="0"/>
          </a:p>
        </p:txBody>
      </p:sp>
    </p:spTree>
    <p:extLst>
      <p:ext uri="{BB962C8B-B14F-4D97-AF65-F5344CB8AC3E}">
        <p14:creationId xmlns:p14="http://schemas.microsoft.com/office/powerpoint/2010/main" val="319416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99" y="548679"/>
            <a:ext cx="9505056" cy="2031325"/>
          </a:xfrm>
          <a:prstGeom prst="rect">
            <a:avLst/>
          </a:prstGeom>
        </p:spPr>
        <p:txBody>
          <a:bodyPr wrap="square">
            <a:spAutoFit/>
          </a:bodyPr>
          <a:lstStyle/>
          <a:p>
            <a:r>
              <a:rPr lang="en-US" b="1" dirty="0" err="1" smtClean="0">
                <a:solidFill>
                  <a:srgbClr val="FF0000"/>
                </a:solidFill>
              </a:rPr>
              <a:t>DigitalOcean</a:t>
            </a:r>
            <a:r>
              <a:rPr lang="en-US" b="1" dirty="0" smtClean="0">
                <a:solidFill>
                  <a:srgbClr val="FF0000"/>
                </a:solidFill>
              </a:rPr>
              <a:t>:</a:t>
            </a:r>
          </a:p>
          <a:p>
            <a:endParaRPr lang="en-US" b="1" dirty="0"/>
          </a:p>
          <a:p>
            <a:r>
              <a:rPr lang="en-US" dirty="0" err="1"/>
              <a:t>DigitalOcean</a:t>
            </a:r>
            <a:r>
              <a:rPr lang="en-US" dirty="0"/>
              <a:t> is a well-known cloud hosting provider that primarily caters to startups, small and medium-sized businesses (SMBs), and individual developers, holding a smaller market share compared to larger cloud providers. </a:t>
            </a:r>
            <a:endParaRPr lang="en-US" dirty="0" smtClean="0"/>
          </a:p>
          <a:p>
            <a:endParaRPr lang="en-US" dirty="0"/>
          </a:p>
          <a:p>
            <a:r>
              <a:rPr lang="en-US" dirty="0" smtClean="0"/>
              <a:t>Known </a:t>
            </a:r>
            <a:r>
              <a:rPr lang="en-US" dirty="0"/>
              <a:t>for its strong presence in developer communities.</a:t>
            </a:r>
            <a:endParaRPr lang="en-IN" dirty="0"/>
          </a:p>
        </p:txBody>
      </p:sp>
      <p:sp>
        <p:nvSpPr>
          <p:cNvPr id="3" name="Rectangle 2"/>
          <p:cNvSpPr/>
          <p:nvPr/>
        </p:nvSpPr>
        <p:spPr>
          <a:xfrm>
            <a:off x="107504" y="2708920"/>
            <a:ext cx="8352928" cy="1754326"/>
          </a:xfrm>
          <a:prstGeom prst="rect">
            <a:avLst/>
          </a:prstGeom>
        </p:spPr>
        <p:txBody>
          <a:bodyPr wrap="square">
            <a:spAutoFit/>
          </a:bodyPr>
          <a:lstStyle/>
          <a:p>
            <a:r>
              <a:rPr lang="en-US" b="1" dirty="0"/>
              <a:t> </a:t>
            </a:r>
            <a:r>
              <a:rPr lang="en-US" b="1" dirty="0" err="1">
                <a:solidFill>
                  <a:srgbClr val="FF0000"/>
                </a:solidFill>
              </a:rPr>
              <a:t>Linode</a:t>
            </a:r>
            <a:r>
              <a:rPr lang="en-US" b="1" dirty="0">
                <a:solidFill>
                  <a:srgbClr val="FF0000"/>
                </a:solidFill>
              </a:rPr>
              <a:t> (owned by Akamai</a:t>
            </a:r>
            <a:r>
              <a:rPr lang="en-US" b="1" dirty="0" smtClean="0">
                <a:solidFill>
                  <a:srgbClr val="FF0000"/>
                </a:solidFill>
              </a:rPr>
              <a:t>)</a:t>
            </a:r>
          </a:p>
          <a:p>
            <a:endParaRPr lang="en-US" b="1" dirty="0"/>
          </a:p>
          <a:p>
            <a:r>
              <a:rPr lang="en-US" dirty="0" err="1"/>
              <a:t>Linode</a:t>
            </a:r>
            <a:r>
              <a:rPr lang="en-US" dirty="0"/>
              <a:t>, which is now part of Akamai, is a cloud platform primarily caters to developers, startups, and SMBs, holding a smaller market share compared to major cloud providers</a:t>
            </a:r>
            <a:r>
              <a:rPr lang="en-US" dirty="0" smtClean="0"/>
              <a:t>.</a:t>
            </a:r>
          </a:p>
          <a:p>
            <a:endParaRPr lang="en-US" dirty="0" smtClean="0"/>
          </a:p>
          <a:p>
            <a:r>
              <a:rPr lang="en-US" dirty="0" smtClean="0"/>
              <a:t>Known </a:t>
            </a:r>
            <a:r>
              <a:rPr lang="en-US" dirty="0"/>
              <a:t>for its strong developer community and focus on simplicity.</a:t>
            </a:r>
            <a:endParaRPr lang="en-IN" dirty="0"/>
          </a:p>
        </p:txBody>
      </p:sp>
    </p:spTree>
    <p:extLst>
      <p:ext uri="{BB962C8B-B14F-4D97-AF65-F5344CB8AC3E}">
        <p14:creationId xmlns:p14="http://schemas.microsoft.com/office/powerpoint/2010/main" val="42095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471" y="188640"/>
            <a:ext cx="9073008" cy="4185761"/>
          </a:xfrm>
          <a:prstGeom prst="rect">
            <a:avLst/>
          </a:prstGeom>
        </p:spPr>
        <p:txBody>
          <a:bodyPr wrap="square">
            <a:spAutoFit/>
          </a:bodyPr>
          <a:lstStyle/>
          <a:p>
            <a:r>
              <a:rPr lang="en-US" sz="3200" b="1" dirty="0">
                <a:solidFill>
                  <a:srgbClr val="FF0000"/>
                </a:solidFill>
              </a:rPr>
              <a:t>Cloud </a:t>
            </a:r>
            <a:r>
              <a:rPr lang="en-US" sz="3200" b="1" dirty="0" smtClean="0">
                <a:solidFill>
                  <a:srgbClr val="FF0000"/>
                </a:solidFill>
              </a:rPr>
              <a:t>Networking</a:t>
            </a:r>
          </a:p>
          <a:p>
            <a:r>
              <a:rPr lang="en-US" dirty="0"/>
              <a:t>Cloud Networking  is a service </a:t>
            </a:r>
            <a:r>
              <a:rPr lang="en-US" dirty="0" smtClean="0"/>
              <a:t>in </a:t>
            </a:r>
            <a:r>
              <a:rPr lang="en-US" dirty="0"/>
              <a:t>which a company’s networking procedure is hosted on a public or private cloud. </a:t>
            </a:r>
            <a:endParaRPr lang="en-US" dirty="0" smtClean="0"/>
          </a:p>
          <a:p>
            <a:endParaRPr lang="en-US" dirty="0"/>
          </a:p>
          <a:p>
            <a:r>
              <a:rPr lang="en-US" dirty="0" smtClean="0"/>
              <a:t>Cloud </a:t>
            </a:r>
            <a:r>
              <a:rPr lang="en-US" dirty="0"/>
              <a:t>Computing is source management in which more than one computing resources share an identical platform and customers are additionally enabled to get entry to these resources to a specific extent. </a:t>
            </a:r>
            <a:endParaRPr lang="en-US" dirty="0" smtClean="0"/>
          </a:p>
          <a:p>
            <a:endParaRPr lang="en-US" dirty="0" smtClean="0"/>
          </a:p>
          <a:p>
            <a:r>
              <a:rPr lang="en-US" dirty="0"/>
              <a:t> Cloud networking facilitates organizations to establish secure, scalable, and high-performance network architectures following to their specific requirements. </a:t>
            </a:r>
            <a:endParaRPr lang="en-US" dirty="0" smtClean="0"/>
          </a:p>
          <a:p>
            <a:endParaRPr lang="en-US" dirty="0"/>
          </a:p>
          <a:p>
            <a:r>
              <a:rPr lang="en-US" dirty="0" smtClean="0"/>
              <a:t>It </a:t>
            </a:r>
            <a:r>
              <a:rPr lang="en-US" dirty="0"/>
              <a:t>involves implementing virtualized networking technologies, such as </a:t>
            </a:r>
            <a:r>
              <a:rPr lang="en-US" u="sng" dirty="0">
                <a:hlinkClick r:id="rId2"/>
              </a:rPr>
              <a:t>virtual private clouds (VPCs)</a:t>
            </a:r>
            <a:r>
              <a:rPr lang="en-US" dirty="0"/>
              <a:t>, software-defined networking (SDN), and load balancing, to ensure reliable connectivity, efficient resource utilization, and seamless integration with cloud services.</a:t>
            </a:r>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47" y="4293096"/>
            <a:ext cx="5020146" cy="23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11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86999"/>
            <a:ext cx="8839279" cy="630942"/>
          </a:xfrm>
          <a:prstGeom prst="rect">
            <a:avLst/>
          </a:prstGeom>
        </p:spPr>
        <p:txBody>
          <a:bodyPr wrap="none">
            <a:spAutoFit/>
          </a:bodyPr>
          <a:lstStyle/>
          <a:p>
            <a:r>
              <a:rPr lang="en-US" sz="3500" b="1" dirty="0" smtClean="0">
                <a:latin typeface="Times New Roman" pitchFamily="18" charset="0"/>
                <a:cs typeface="Times New Roman" pitchFamily="18" charset="0"/>
              </a:rPr>
              <a:t>The Role </a:t>
            </a:r>
            <a:r>
              <a:rPr lang="en-US" sz="3500" b="1" dirty="0">
                <a:latin typeface="Times New Roman" pitchFamily="18" charset="0"/>
                <a:cs typeface="Times New Roman" pitchFamily="18" charset="0"/>
              </a:rPr>
              <a:t>of Networking in Cloud </a:t>
            </a:r>
            <a:r>
              <a:rPr lang="en-US" sz="3500" b="1" dirty="0" smtClean="0">
                <a:latin typeface="Times New Roman" pitchFamily="18" charset="0"/>
                <a:cs typeface="Times New Roman" pitchFamily="18" charset="0"/>
              </a:rPr>
              <a:t>Computing</a:t>
            </a:r>
            <a:endParaRPr lang="en-US" sz="3500" b="1" dirty="0">
              <a:latin typeface="Times New Roman" pitchFamily="18" charset="0"/>
              <a:cs typeface="Times New Roman" pitchFamily="18" charset="0"/>
            </a:endParaRPr>
          </a:p>
        </p:txBody>
      </p:sp>
      <p:sp>
        <p:nvSpPr>
          <p:cNvPr id="5" name="Rectangle 4"/>
          <p:cNvSpPr/>
          <p:nvPr/>
        </p:nvSpPr>
        <p:spPr>
          <a:xfrm>
            <a:off x="103378" y="620688"/>
            <a:ext cx="9060874" cy="6586418"/>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Networking involves the connection of computers, servers, and devices to enable communication and resource sharing. </a:t>
            </a: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C</a:t>
            </a:r>
            <a:r>
              <a:rPr lang="en-US" sz="2400" dirty="0" smtClean="0">
                <a:latin typeface="Times New Roman" pitchFamily="18" charset="0"/>
                <a:cs typeface="Times New Roman" pitchFamily="18" charset="0"/>
              </a:rPr>
              <a:t>loud </a:t>
            </a:r>
            <a:r>
              <a:rPr lang="en-US" sz="2400" dirty="0">
                <a:latin typeface="Times New Roman" pitchFamily="18" charset="0"/>
                <a:cs typeface="Times New Roman" pitchFamily="18" charset="0"/>
              </a:rPr>
              <a:t>computing, networking facilitates the transfer of data between cloud service providers’ data centers, users, and other components of the cloud infrastructure</a:t>
            </a:r>
            <a:r>
              <a:rPr lang="en-US" sz="2400" dirty="0" smtClean="0">
                <a:latin typeface="Times New Roman" pitchFamily="18" charset="0"/>
                <a:cs typeface="Times New Roman" pitchFamily="18" charset="0"/>
              </a:rPr>
              <a:t>.</a:t>
            </a:r>
          </a:p>
          <a:p>
            <a:endParaRPr lang="en-US" sz="2400" dirty="0" smtClean="0">
              <a:latin typeface="Times New Roman" pitchFamily="18" charset="0"/>
              <a:cs typeface="Times New Roman" pitchFamily="18" charset="0"/>
            </a:endParaRPr>
          </a:p>
          <a:p>
            <a:r>
              <a:rPr lang="en-US" sz="2400" b="1" dirty="0">
                <a:latin typeface="Times New Roman" pitchFamily="18" charset="0"/>
                <a:cs typeface="Times New Roman" pitchFamily="18" charset="0"/>
              </a:rPr>
              <a:t>Networking plays an important role in various aspects of cloud computing</a:t>
            </a:r>
            <a:r>
              <a:rPr lang="en-US" sz="2400" b="1"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marL="457200" indent="-457200">
              <a:buAutoNum type="arabicPeriod"/>
            </a:pPr>
            <a:r>
              <a:rPr lang="en-US" sz="2400" b="1" dirty="0" smtClean="0">
                <a:solidFill>
                  <a:srgbClr val="FF0000"/>
                </a:solidFill>
                <a:latin typeface="Times New Roman" pitchFamily="18" charset="0"/>
                <a:cs typeface="Times New Roman" pitchFamily="18" charset="0"/>
              </a:rPr>
              <a:t>Connecting </a:t>
            </a:r>
            <a:r>
              <a:rPr lang="en-US" sz="2400" b="1" dirty="0">
                <a:solidFill>
                  <a:srgbClr val="FF0000"/>
                </a:solidFill>
                <a:latin typeface="Times New Roman" pitchFamily="18" charset="0"/>
                <a:cs typeface="Times New Roman" pitchFamily="18" charset="0"/>
              </a:rPr>
              <a:t>Data </a:t>
            </a:r>
            <a:r>
              <a:rPr lang="en-US" sz="2400" b="1" dirty="0" smtClean="0">
                <a:solidFill>
                  <a:srgbClr val="FF0000"/>
                </a:solidFill>
                <a:latin typeface="Times New Roman" pitchFamily="18" charset="0"/>
                <a:cs typeface="Times New Roman" pitchFamily="18" charset="0"/>
              </a:rPr>
              <a:t>Centers</a:t>
            </a:r>
          </a:p>
          <a:p>
            <a:endParaRPr lang="en-US" sz="20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Cloud </a:t>
            </a:r>
            <a:r>
              <a:rPr lang="en-US" sz="2400" dirty="0">
                <a:latin typeface="Times New Roman" pitchFamily="18" charset="0"/>
                <a:cs typeface="Times New Roman" pitchFamily="18" charset="0"/>
              </a:rPr>
              <a:t>computing providers use networks to </a:t>
            </a:r>
            <a:r>
              <a:rPr lang="en-US" sz="2400" b="1" dirty="0">
                <a:latin typeface="Times New Roman" pitchFamily="18" charset="0"/>
                <a:cs typeface="Times New Roman" pitchFamily="18" charset="0"/>
              </a:rPr>
              <a:t>interconnect their data centers</a:t>
            </a:r>
            <a:r>
              <a:rPr lang="en-US" sz="2400" dirty="0">
                <a:latin typeface="Times New Roman" pitchFamily="18" charset="0"/>
                <a:cs typeface="Times New Roman" pitchFamily="18" charset="0"/>
              </a:rPr>
              <a:t>, which are the physical locations where cloud services are hosted.</a:t>
            </a:r>
          </a:p>
          <a:p>
            <a:r>
              <a:rPr lang="en-US" sz="2400" dirty="0">
                <a:latin typeface="Times New Roman" pitchFamily="18" charset="0"/>
                <a:cs typeface="Times New Roman" pitchFamily="18" charset="0"/>
              </a:rPr>
              <a:t>These networks facilitate the transfer of data and enable resource sharing between data centers, ensuring </a:t>
            </a:r>
            <a:r>
              <a:rPr lang="en-US" sz="2400" b="1" dirty="0">
                <a:latin typeface="Times New Roman" pitchFamily="18" charset="0"/>
                <a:cs typeface="Times New Roman" pitchFamily="18" charset="0"/>
              </a:rPr>
              <a:t>high availability, fault tolerance, and scalability of cloud services</a:t>
            </a:r>
            <a:r>
              <a:rPr lang="en-US" sz="2400" dirty="0">
                <a:latin typeface="Times New Roman" pitchFamily="18" charset="0"/>
                <a:cs typeface="Times New Roman" pitchFamily="18" charset="0"/>
              </a:rPr>
              <a:t>.</a:t>
            </a:r>
          </a:p>
          <a:p>
            <a:endParaRPr lang="en-IN" dirty="0"/>
          </a:p>
        </p:txBody>
      </p:sp>
    </p:spTree>
    <p:extLst>
      <p:ext uri="{BB962C8B-B14F-4D97-AF65-F5344CB8AC3E}">
        <p14:creationId xmlns:p14="http://schemas.microsoft.com/office/powerpoint/2010/main" val="2867746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249" y="158814"/>
            <a:ext cx="8839279" cy="630942"/>
          </a:xfrm>
          <a:prstGeom prst="rect">
            <a:avLst/>
          </a:prstGeom>
        </p:spPr>
        <p:txBody>
          <a:bodyPr wrap="none">
            <a:spAutoFit/>
          </a:bodyPr>
          <a:lstStyle/>
          <a:p>
            <a:r>
              <a:rPr lang="en-US" sz="3500" b="1" dirty="0" smtClean="0">
                <a:latin typeface="Times New Roman" pitchFamily="18" charset="0"/>
                <a:cs typeface="Times New Roman" pitchFamily="18" charset="0"/>
              </a:rPr>
              <a:t>The Role </a:t>
            </a:r>
            <a:r>
              <a:rPr lang="en-US" sz="3500" b="1" dirty="0">
                <a:latin typeface="Times New Roman" pitchFamily="18" charset="0"/>
                <a:cs typeface="Times New Roman" pitchFamily="18" charset="0"/>
              </a:rPr>
              <a:t>of Networking in Cloud </a:t>
            </a:r>
            <a:r>
              <a:rPr lang="en-US" sz="3500" b="1" dirty="0" smtClean="0">
                <a:latin typeface="Times New Roman" pitchFamily="18" charset="0"/>
                <a:cs typeface="Times New Roman" pitchFamily="18" charset="0"/>
              </a:rPr>
              <a:t>Computing</a:t>
            </a:r>
            <a:endParaRPr lang="en-US" sz="3500" b="1" dirty="0">
              <a:latin typeface="Times New Roman" pitchFamily="18" charset="0"/>
              <a:cs typeface="Times New Roman" pitchFamily="18" charset="0"/>
            </a:endParaRPr>
          </a:p>
        </p:txBody>
      </p:sp>
      <p:sp>
        <p:nvSpPr>
          <p:cNvPr id="2" name="Rectangle 1"/>
          <p:cNvSpPr/>
          <p:nvPr/>
        </p:nvSpPr>
        <p:spPr>
          <a:xfrm>
            <a:off x="230019" y="620688"/>
            <a:ext cx="8780320" cy="6370975"/>
          </a:xfrm>
          <a:prstGeom prst="rect">
            <a:avLst/>
          </a:prstGeom>
        </p:spPr>
        <p:txBody>
          <a:bodyPr wrap="square">
            <a:spAutoFit/>
          </a:bodyPr>
          <a:lstStyle/>
          <a:p>
            <a:r>
              <a:rPr lang="en-US" sz="2400" b="1" dirty="0">
                <a:solidFill>
                  <a:srgbClr val="FF0000"/>
                </a:solidFill>
                <a:latin typeface="Times New Roman" pitchFamily="18" charset="0"/>
                <a:cs typeface="Times New Roman" pitchFamily="18" charset="0"/>
              </a:rPr>
              <a:t>2. Delivering Cloud </a:t>
            </a:r>
            <a:r>
              <a:rPr lang="en-US" sz="2400" b="1" dirty="0" smtClean="0">
                <a:solidFill>
                  <a:srgbClr val="FF0000"/>
                </a:solidFill>
                <a:latin typeface="Times New Roman" pitchFamily="18" charset="0"/>
                <a:cs typeface="Times New Roman" pitchFamily="18" charset="0"/>
              </a:rPr>
              <a:t>Services</a:t>
            </a:r>
          </a:p>
          <a:p>
            <a:r>
              <a:rPr lang="en-US" sz="2400" dirty="0" smtClean="0">
                <a:latin typeface="Times New Roman" pitchFamily="18" charset="0"/>
                <a:cs typeface="Times New Roman" pitchFamily="18" charset="0"/>
              </a:rPr>
              <a:t>	Networks </a:t>
            </a:r>
            <a:r>
              <a:rPr lang="en-US" sz="2400" dirty="0">
                <a:latin typeface="Times New Roman" pitchFamily="18" charset="0"/>
                <a:cs typeface="Times New Roman" pitchFamily="18" charset="0"/>
              </a:rPr>
              <a:t>are crucial for delivering cloud services to users. Cloud providers utilize various network technologies, including the internet, private networks, and dedicated connections, to ensure the efficient transfer of data between their infrastructure and end-users.</a:t>
            </a:r>
          </a:p>
          <a:p>
            <a:r>
              <a:rPr lang="en-US" sz="2400" dirty="0">
                <a:latin typeface="Times New Roman" pitchFamily="18" charset="0"/>
                <a:cs typeface="Times New Roman" pitchFamily="18" charset="0"/>
              </a:rPr>
              <a:t>These networks enable users to access </a:t>
            </a:r>
            <a:r>
              <a:rPr lang="en-US" sz="2400" b="1" dirty="0">
                <a:latin typeface="Times New Roman" pitchFamily="18" charset="0"/>
                <a:cs typeface="Times New Roman" pitchFamily="18" charset="0"/>
              </a:rPr>
              <a:t>cloud services from anywhere, at any time, with minimal latency</a:t>
            </a:r>
            <a:r>
              <a:rPr lang="en-US" sz="2400" b="1" dirty="0" smtClean="0">
                <a:latin typeface="Times New Roman" pitchFamily="18" charset="0"/>
                <a:cs typeface="Times New Roman" pitchFamily="18" charset="0"/>
              </a:rPr>
              <a:t>.</a:t>
            </a:r>
          </a:p>
          <a:p>
            <a:endParaRPr lang="en-US" sz="2400" b="1" dirty="0">
              <a:latin typeface="Times New Roman" pitchFamily="18" charset="0"/>
              <a:cs typeface="Times New Roman" pitchFamily="18" charset="0"/>
            </a:endParaRPr>
          </a:p>
          <a:p>
            <a:r>
              <a:rPr lang="en-US" sz="2400" b="1" dirty="0">
                <a:solidFill>
                  <a:srgbClr val="FF0000"/>
                </a:solidFill>
                <a:latin typeface="Times New Roman" pitchFamily="18" charset="0"/>
                <a:cs typeface="Times New Roman" pitchFamily="18" charset="0"/>
              </a:rPr>
              <a:t>3. Securing Cloud Computing Environments</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Networking </a:t>
            </a:r>
            <a:r>
              <a:rPr lang="en-US" sz="2400" dirty="0">
                <a:latin typeface="Times New Roman" pitchFamily="18" charset="0"/>
                <a:cs typeface="Times New Roman" pitchFamily="18" charset="0"/>
              </a:rPr>
              <a:t>plays a significant role in securing cloud computing environments. Cloud providers implement network-level security measures such as </a:t>
            </a:r>
            <a:r>
              <a:rPr lang="en-US" sz="2400" b="1" dirty="0">
                <a:latin typeface="Times New Roman" pitchFamily="18" charset="0"/>
                <a:cs typeface="Times New Roman" pitchFamily="18" charset="0"/>
              </a:rPr>
              <a:t>firewalls, virtual private networks (VPNs), and intrusion detection systems (IDS)</a:t>
            </a:r>
            <a:r>
              <a:rPr lang="en-US" sz="2400" dirty="0">
                <a:latin typeface="Times New Roman" pitchFamily="18" charset="0"/>
                <a:cs typeface="Times New Roman" pitchFamily="18" charset="0"/>
              </a:rPr>
              <a:t> to protect against unauthorized access, data breaches, and other security threats.</a:t>
            </a:r>
          </a:p>
          <a:p>
            <a:r>
              <a:rPr lang="en-US" sz="2400" dirty="0" smtClean="0">
                <a:latin typeface="Times New Roman" pitchFamily="18" charset="0"/>
                <a:cs typeface="Times New Roman" pitchFamily="18" charset="0"/>
              </a:rPr>
              <a:t>	Networks </a:t>
            </a:r>
            <a:r>
              <a:rPr lang="en-US" sz="2400" dirty="0">
                <a:latin typeface="Times New Roman" pitchFamily="18" charset="0"/>
                <a:cs typeface="Times New Roman" pitchFamily="18" charset="0"/>
              </a:rPr>
              <a:t>also facilitate </a:t>
            </a:r>
            <a:r>
              <a:rPr lang="en-US" sz="2400" b="1" dirty="0">
                <a:latin typeface="Times New Roman" pitchFamily="18" charset="0"/>
                <a:cs typeface="Times New Roman" pitchFamily="18" charset="0"/>
              </a:rPr>
              <a:t>traffic monitoring and encryption to ensure the confidentiality and integrity of data </a:t>
            </a:r>
            <a:r>
              <a:rPr lang="en-US" sz="2400" dirty="0">
                <a:latin typeface="Times New Roman" pitchFamily="18" charset="0"/>
                <a:cs typeface="Times New Roman" pitchFamily="18" charset="0"/>
              </a:rPr>
              <a:t>within the cloud infrastructure.</a:t>
            </a:r>
          </a:p>
        </p:txBody>
      </p:sp>
    </p:spTree>
    <p:extLst>
      <p:ext uri="{BB962C8B-B14F-4D97-AF65-F5344CB8AC3E}">
        <p14:creationId xmlns:p14="http://schemas.microsoft.com/office/powerpoint/2010/main" val="3247208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1" y="-152405"/>
            <a:ext cx="7886700" cy="1325563"/>
          </a:xfrm>
        </p:spPr>
        <p:txBody>
          <a:bodyPr/>
          <a:lstStyle/>
          <a:p>
            <a:r>
              <a:rPr lang="en-US" b="1" dirty="0" smtClean="0">
                <a:latin typeface="Times New Roman" pitchFamily="18" charset="0"/>
                <a:ea typeface="Calibri" pitchFamily="34" charset="0"/>
                <a:cs typeface="Times New Roman" pitchFamily="18" charset="0"/>
              </a:rPr>
              <a:t>Definition of Cloud Computing</a:t>
            </a:r>
            <a:endParaRPr lang="en-US" b="1" dirty="0"/>
          </a:p>
        </p:txBody>
      </p:sp>
      <p:sp>
        <p:nvSpPr>
          <p:cNvPr id="3" name="Content Placeholder 2"/>
          <p:cNvSpPr>
            <a:spLocks noGrp="1"/>
          </p:cNvSpPr>
          <p:nvPr>
            <p:ph idx="1"/>
          </p:nvPr>
        </p:nvSpPr>
        <p:spPr>
          <a:xfrm>
            <a:off x="223399" y="897360"/>
            <a:ext cx="8640041" cy="5752815"/>
          </a:xfrm>
        </p:spPr>
        <p:txBody>
          <a:bodyPr>
            <a:normAutofit fontScale="92500" lnSpcReduction="10000"/>
          </a:bodyPr>
          <a:lstStyle/>
          <a:p>
            <a:r>
              <a:rPr lang="en-US" dirty="0" smtClean="0">
                <a:latin typeface="Times New Roman" pitchFamily="18" charset="0"/>
                <a:cs typeface="Times New Roman" pitchFamily="18" charset="0"/>
              </a:rPr>
              <a:t>Cloud computing meaning in a simple term, it is </a:t>
            </a:r>
            <a:r>
              <a:rPr lang="en-US" b="1" dirty="0" smtClean="0">
                <a:solidFill>
                  <a:srgbClr val="FF0000"/>
                </a:solidFill>
                <a:latin typeface="Times New Roman" pitchFamily="18" charset="0"/>
                <a:cs typeface="Times New Roman" pitchFamily="18" charset="0"/>
              </a:rPr>
              <a:t>delivering the computing service </a:t>
            </a:r>
            <a:r>
              <a:rPr lang="en-US" dirty="0" smtClean="0">
                <a:latin typeface="Times New Roman" pitchFamily="18" charset="0"/>
                <a:cs typeface="Times New Roman" pitchFamily="18" charset="0"/>
              </a:rPr>
              <a:t>which includes </a:t>
            </a:r>
          </a:p>
          <a:p>
            <a:pPr marL="1833563" lvl="2" indent="-227013">
              <a:buFont typeface="Wingdings" pitchFamily="2" charset="2"/>
              <a:buChar char="Ø"/>
            </a:pPr>
            <a:r>
              <a:rPr lang="en-US" sz="2400" b="1" dirty="0" smtClean="0">
                <a:latin typeface="Times New Roman" pitchFamily="18" charset="0"/>
                <a:cs typeface="Times New Roman" pitchFamily="18" charset="0"/>
              </a:rPr>
              <a:t>high end servers, </a:t>
            </a:r>
          </a:p>
          <a:p>
            <a:pPr marL="1833563" lvl="2" indent="-227013">
              <a:buFont typeface="Wingdings" pitchFamily="2" charset="2"/>
              <a:buChar char="Ø"/>
            </a:pPr>
            <a:r>
              <a:rPr lang="en-US" sz="2400" b="1" dirty="0" smtClean="0">
                <a:latin typeface="Times New Roman" pitchFamily="18" charset="0"/>
                <a:cs typeface="Times New Roman" pitchFamily="18" charset="0"/>
              </a:rPr>
              <a:t>storage for the service opted, </a:t>
            </a:r>
          </a:p>
          <a:p>
            <a:pPr marL="1833563" lvl="2" indent="-227013">
              <a:buFont typeface="Wingdings" pitchFamily="2" charset="2"/>
              <a:buChar char="Ø"/>
            </a:pPr>
            <a:r>
              <a:rPr lang="en-US" sz="2400" b="1" dirty="0" smtClean="0">
                <a:latin typeface="Times New Roman" pitchFamily="18" charset="0"/>
                <a:cs typeface="Times New Roman" pitchFamily="18" charset="0"/>
              </a:rPr>
              <a:t>managing the database, </a:t>
            </a:r>
          </a:p>
          <a:p>
            <a:pPr marL="1833563" lvl="2" indent="-227013">
              <a:buFont typeface="Wingdings" pitchFamily="2" charset="2"/>
              <a:buChar char="Ø"/>
            </a:pPr>
            <a:r>
              <a:rPr lang="en-US" sz="2400" b="1" dirty="0" smtClean="0">
                <a:latin typeface="Times New Roman" pitchFamily="18" charset="0"/>
                <a:cs typeface="Times New Roman" pitchFamily="18" charset="0"/>
              </a:rPr>
              <a:t>networking, </a:t>
            </a:r>
          </a:p>
          <a:p>
            <a:pPr marL="1833563" lvl="2" indent="-227013">
              <a:buFont typeface="Wingdings" pitchFamily="2" charset="2"/>
              <a:buChar char="Ø"/>
            </a:pPr>
            <a:r>
              <a:rPr lang="en-US" sz="2400" b="1" dirty="0" smtClean="0">
                <a:latin typeface="Times New Roman" pitchFamily="18" charset="0"/>
                <a:cs typeface="Times New Roman" pitchFamily="18" charset="0"/>
              </a:rPr>
              <a:t>necessary software used for the purpose, analytics &amp; intelligence</a:t>
            </a:r>
            <a:r>
              <a:rPr lang="en-US" sz="2400" dirty="0" smtClean="0">
                <a:latin typeface="Times New Roman" pitchFamily="18" charset="0"/>
                <a:cs typeface="Times New Roman" pitchFamily="18" charset="0"/>
              </a:rPr>
              <a:t>,</a:t>
            </a:r>
          </a:p>
          <a:p>
            <a:pPr marL="227013" lvl="1" indent="-227013">
              <a:buNone/>
            </a:pPr>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running over an internet connection. </a:t>
            </a:r>
          </a:p>
          <a:p>
            <a:r>
              <a:rPr lang="en-US" sz="2400" dirty="0" smtClean="0">
                <a:latin typeface="Times New Roman" pitchFamily="18" charset="0"/>
                <a:cs typeface="Times New Roman" pitchFamily="18" charset="0"/>
              </a:rPr>
              <a:t>Cloud computing is the </a:t>
            </a:r>
            <a:r>
              <a:rPr lang="en-US" sz="2400" b="1" dirty="0" smtClean="0">
                <a:solidFill>
                  <a:srgbClr val="FF0000"/>
                </a:solidFill>
                <a:latin typeface="Times New Roman" pitchFamily="18" charset="0"/>
                <a:cs typeface="Times New Roman" pitchFamily="18" charset="0"/>
              </a:rPr>
              <a:t>on-demand delivery of IT resources over the Internet </a:t>
            </a:r>
            <a:r>
              <a:rPr lang="en-US" sz="2400" dirty="0" smtClean="0">
                <a:latin typeface="Times New Roman" pitchFamily="18" charset="0"/>
                <a:cs typeface="Times New Roman" pitchFamily="18" charset="0"/>
              </a:rPr>
              <a:t>with  </a:t>
            </a:r>
            <a:r>
              <a:rPr lang="en-US" sz="2400" b="1" dirty="0" smtClean="0">
                <a:solidFill>
                  <a:srgbClr val="FF0000"/>
                </a:solidFill>
                <a:latin typeface="Times New Roman" pitchFamily="18" charset="0"/>
                <a:cs typeface="Times New Roman" pitchFamily="18" charset="0"/>
              </a:rPr>
              <a:t>pay-as-you-go pricing</a:t>
            </a:r>
            <a:r>
              <a:rPr lang="en-US" sz="2400" dirty="0" smtClean="0">
                <a:latin typeface="Times New Roman" pitchFamily="18" charset="0"/>
                <a:cs typeface="Times New Roman" pitchFamily="18" charset="0"/>
              </a:rPr>
              <a:t>. These resources run on server computers that are </a:t>
            </a:r>
            <a:r>
              <a:rPr lang="en-US" sz="2400" b="1" dirty="0" smtClean="0">
                <a:latin typeface="Times New Roman" pitchFamily="18" charset="0"/>
                <a:cs typeface="Times New Roman" pitchFamily="18" charset="0"/>
              </a:rPr>
              <a:t>located in large data centers in different locations around the world</a:t>
            </a:r>
            <a:r>
              <a:rPr lang="en-US" sz="2400" dirty="0" smtClean="0">
                <a:latin typeface="Times New Roman" pitchFamily="18" charset="0"/>
                <a:cs typeface="Times New Roman" pitchFamily="18" charset="0"/>
              </a:rPr>
              <a:t>. When you use a cloud service provider </a:t>
            </a:r>
            <a:r>
              <a:rPr lang="en-US" sz="2400" b="1" dirty="0" smtClean="0">
                <a:latin typeface="Times New Roman" pitchFamily="18" charset="0"/>
                <a:cs typeface="Times New Roman" pitchFamily="18" charset="0"/>
              </a:rPr>
              <a:t>like AWS, that service provider </a:t>
            </a:r>
            <a:r>
              <a:rPr lang="en-US" sz="2400" dirty="0" smtClean="0">
                <a:latin typeface="Times New Roman" pitchFamily="18" charset="0"/>
                <a:cs typeface="Times New Roman" pitchFamily="18" charset="0"/>
              </a:rPr>
              <a:t>owns the computers that you are using. These resources can be used together like building blocks to build solutions that help meet business goals and satisfy technology requirements. </a:t>
            </a:r>
          </a:p>
        </p:txBody>
      </p:sp>
    </p:spTree>
    <p:extLst>
      <p:ext uri="{BB962C8B-B14F-4D97-AF65-F5344CB8AC3E}">
        <p14:creationId xmlns:p14="http://schemas.microsoft.com/office/powerpoint/2010/main" val="3295586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615749" y="105652"/>
            <a:ext cx="7886700" cy="419282"/>
          </a:xfrm>
          <a:prstGeom prst="rect">
            <a:avLst/>
          </a:prstGeom>
          <a:noFill/>
          <a:ln>
            <a:noFill/>
          </a:ln>
        </p:spPr>
        <p:txBody>
          <a:bodyPr spcFirstLastPara="1" wrap="square" lIns="91425" tIns="45700" rIns="91425" bIns="45700" anchor="ctr" anchorCtr="0">
            <a:normAutofit fontScale="90000"/>
          </a:bodyPr>
          <a:lstStyle/>
          <a:p>
            <a:pPr lvl="0" algn="ctr">
              <a:buSzPct val="100000"/>
            </a:pPr>
            <a:r>
              <a:rPr lang="en-US" sz="3600" b="1" dirty="0">
                <a:latin typeface="Times New Roman"/>
                <a:ea typeface="Times New Roman"/>
                <a:cs typeface="Times New Roman"/>
                <a:sym typeface="Times New Roman"/>
              </a:rPr>
              <a:t>Cloud deployment models</a:t>
            </a:r>
          </a:p>
        </p:txBody>
      </p:sp>
      <p:sp>
        <p:nvSpPr>
          <p:cNvPr id="2" name="Cloud 1"/>
          <p:cNvSpPr/>
          <p:nvPr/>
        </p:nvSpPr>
        <p:spPr>
          <a:xfrm>
            <a:off x="796135" y="682415"/>
            <a:ext cx="7128000" cy="5472853"/>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Unicode MS" pitchFamily="34" charset="-128"/>
              <a:ea typeface="Arial Unicode MS" pitchFamily="34" charset="-128"/>
              <a:cs typeface="Arial Unicode MS" pitchFamily="34" charset="-128"/>
            </a:endParaRPr>
          </a:p>
        </p:txBody>
      </p:sp>
      <p:pic>
        <p:nvPicPr>
          <p:cNvPr id="2050" name="Picture 2" descr="Exploring Private Cloud and Hybrid Cloud Models - Weekly Sharing - ZenT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200" y="1782247"/>
            <a:ext cx="3571875" cy="3419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1778" y="1402081"/>
            <a:ext cx="3596478" cy="954107"/>
          </a:xfrm>
          <a:prstGeom prst="rect">
            <a:avLst/>
          </a:prstGeom>
          <a:noFill/>
        </p:spPr>
        <p:txBody>
          <a:bodyPr wrap="square" rtlCol="0">
            <a:spAutoFit/>
          </a:bodyPr>
          <a:lstStyle/>
          <a:p>
            <a:r>
              <a:rPr lang="en-US" sz="2800" dirty="0" smtClean="0">
                <a:latin typeface="Times New Roman" pitchFamily="18" charset="0"/>
                <a:cs typeface="Times New Roman" pitchFamily="18" charset="0"/>
              </a:rPr>
              <a:t>Cloud deployment Model</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78723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336" y="140042"/>
            <a:ext cx="6068872" cy="584775"/>
          </a:xfrm>
          <a:prstGeom prst="rect">
            <a:avLst/>
          </a:prstGeom>
          <a:noFill/>
        </p:spPr>
        <p:txBody>
          <a:bodyPr wrap="square" rtlCol="0">
            <a:spAutoFit/>
          </a:bodyPr>
          <a:lstStyle/>
          <a:p>
            <a:r>
              <a:rPr lang="en-IN" sz="3200" b="1" dirty="0">
                <a:solidFill>
                  <a:srgbClr val="7030A0"/>
                </a:solidFill>
                <a:latin typeface="Times New Roman" pitchFamily="18" charset="0"/>
                <a:cs typeface="Times New Roman" pitchFamily="18" charset="0"/>
              </a:rPr>
              <a:t>Cloud deployment models</a:t>
            </a:r>
          </a:p>
        </p:txBody>
      </p:sp>
      <p:pic>
        <p:nvPicPr>
          <p:cNvPr id="3" name="Picture 2"/>
          <p:cNvPicPr>
            <a:picLocks noChangeAspect="1"/>
          </p:cNvPicPr>
          <p:nvPr/>
        </p:nvPicPr>
        <p:blipFill>
          <a:blip r:embed="rId2"/>
          <a:stretch>
            <a:fillRect/>
          </a:stretch>
        </p:blipFill>
        <p:spPr>
          <a:xfrm>
            <a:off x="1373072" y="1726353"/>
            <a:ext cx="5802086" cy="3982469"/>
          </a:xfrm>
          <a:prstGeom prst="rect">
            <a:avLst/>
          </a:prstGeom>
          <a:effectLst>
            <a:outerShdw blurRad="50800" dist="50800" dir="5400000" algn="ctr" rotWithShape="0">
              <a:schemeClr val="tx1"/>
            </a:outerShdw>
          </a:effectLst>
        </p:spPr>
      </p:pic>
      <p:sp>
        <p:nvSpPr>
          <p:cNvPr id="4" name="Rectangle 3"/>
          <p:cNvSpPr/>
          <p:nvPr/>
        </p:nvSpPr>
        <p:spPr>
          <a:xfrm>
            <a:off x="573632" y="842892"/>
            <a:ext cx="7526760" cy="400110"/>
          </a:xfrm>
          <a:prstGeom prst="rect">
            <a:avLst/>
          </a:prstGeom>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It is often defined as the place where the deployment will take place</a:t>
            </a:r>
            <a:r>
              <a:rPr lang="en-US" sz="2000" dirty="0" smtClean="0">
                <a:solidFill>
                  <a:srgbClr val="000000"/>
                </a:solidFill>
                <a:latin typeface="Times New Roman" panose="02020603050405020304" pitchFamily="18" charset="0"/>
                <a:cs typeface="Times New Roman" panose="02020603050405020304" pitchFamily="18" charset="0"/>
              </a:rPr>
              <a:t>.</a:t>
            </a:r>
            <a:endParaRPr lang="en-IN" sz="2000" dirty="0"/>
          </a:p>
        </p:txBody>
      </p:sp>
    </p:spTree>
    <p:extLst>
      <p:ext uri="{BB962C8B-B14F-4D97-AF65-F5344CB8AC3E}">
        <p14:creationId xmlns:p14="http://schemas.microsoft.com/office/powerpoint/2010/main" val="3892381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175" y="263190"/>
            <a:ext cx="2359941" cy="584775"/>
          </a:xfrm>
          <a:prstGeom prst="rect">
            <a:avLst/>
          </a:prstGeom>
        </p:spPr>
        <p:txBody>
          <a:bodyPr wrap="none">
            <a:spAutoFit/>
          </a:bodyPr>
          <a:lstStyle/>
          <a:p>
            <a:r>
              <a:rPr lang="en-IN" sz="3200" b="1" dirty="0">
                <a:solidFill>
                  <a:srgbClr val="7030A0"/>
                </a:solidFill>
                <a:latin typeface="Times New Roman" pitchFamily="18" charset="0"/>
                <a:cs typeface="Times New Roman" pitchFamily="18" charset="0"/>
              </a:rPr>
              <a:t>Public cloud</a:t>
            </a:r>
            <a:endParaRPr lang="en-IN" sz="3200" b="1" i="0" dirty="0">
              <a:solidFill>
                <a:srgbClr val="7030A0"/>
              </a:solidFill>
              <a:effectLst/>
              <a:latin typeface="Times New Roman" pitchFamily="18" charset="0"/>
              <a:cs typeface="Times New Roman" pitchFamily="18" charset="0"/>
            </a:endParaRPr>
          </a:p>
        </p:txBody>
      </p:sp>
      <p:sp>
        <p:nvSpPr>
          <p:cNvPr id="7" name="Rectangle 6"/>
          <p:cNvSpPr/>
          <p:nvPr/>
        </p:nvSpPr>
        <p:spPr>
          <a:xfrm>
            <a:off x="348343" y="3137994"/>
            <a:ext cx="8795657" cy="3000821"/>
          </a:xfrm>
          <a:prstGeom prst="rect">
            <a:avLst/>
          </a:prstGeom>
        </p:spPr>
        <p:txBody>
          <a:bodyPr wrap="square">
            <a:spAutoFit/>
          </a:bodyPr>
          <a:lstStyle/>
          <a:p>
            <a:pPr fontAlgn="base">
              <a:lnSpc>
                <a:spcPct val="150000"/>
              </a:lnSpc>
              <a:buFont typeface="Wingdings" pitchFamily="2" charset="2"/>
              <a:buChar char="Ø"/>
            </a:pPr>
            <a:r>
              <a:rPr lang="en-US" b="1" dirty="0" smtClean="0">
                <a:latin typeface="Times New Roman" pitchFamily="18" charset="0"/>
                <a:cs typeface="Times New Roman" pitchFamily="18" charset="0"/>
              </a:rPr>
              <a:t>  We all live in the public cloud</a:t>
            </a:r>
            <a:r>
              <a:rPr lang="en-US" dirty="0" smtClean="0">
                <a:latin typeface="Times New Roman" pitchFamily="18" charset="0"/>
                <a:cs typeface="Times New Roman" pitchFamily="18" charset="0"/>
              </a:rPr>
              <a:t>, whether we notice it or not. </a:t>
            </a:r>
          </a:p>
          <a:p>
            <a:pPr fontAlgn="base">
              <a:lnSpc>
                <a:spcPct val="150000"/>
              </a:lnSpc>
              <a:buFont typeface="Wingdings" pitchFamily="2" charset="2"/>
              <a:buChar char="Ø"/>
            </a:pPr>
            <a:r>
              <a:rPr lang="en-US" dirty="0" smtClean="0">
                <a:latin typeface="Times New Roman" pitchFamily="18" charset="0"/>
                <a:cs typeface="Times New Roman" pitchFamily="18" charset="0"/>
              </a:rPr>
              <a:t>   For instance, we use </a:t>
            </a:r>
            <a:r>
              <a:rPr lang="en-US" b="1" dirty="0" smtClean="0">
                <a:latin typeface="Times New Roman" pitchFamily="18" charset="0"/>
                <a:cs typeface="Times New Roman" pitchFamily="18" charset="0"/>
              </a:rPr>
              <a:t>Gmail </a:t>
            </a:r>
            <a:r>
              <a:rPr lang="en-US" dirty="0" smtClean="0">
                <a:latin typeface="Times New Roman" pitchFamily="18" charset="0"/>
                <a:cs typeface="Times New Roman" pitchFamily="18" charset="0"/>
              </a:rPr>
              <a:t>(being a part of Google Cloud Platform) for communicating with clients or co-workers. </a:t>
            </a:r>
          </a:p>
          <a:p>
            <a:pPr fontAlgn="base">
              <a:lnSpc>
                <a:spcPct val="150000"/>
              </a:lnSpc>
              <a:buFont typeface="Wingdings" pitchFamily="2" charset="2"/>
              <a:buChar char="Ø"/>
            </a:pPr>
            <a:r>
              <a:rPr lang="en-US" b="1" dirty="0" smtClean="0">
                <a:latin typeface="Times New Roman" pitchFamily="18" charset="0"/>
                <a:cs typeface="Times New Roman" pitchFamily="18" charset="0"/>
              </a:rPr>
              <a:t>    We save our data in Google Drive or </a:t>
            </a:r>
            <a:r>
              <a:rPr lang="en-US" b="1" dirty="0" err="1" smtClean="0">
                <a:latin typeface="Times New Roman" pitchFamily="18" charset="0"/>
                <a:cs typeface="Times New Roman" pitchFamily="18" charset="0"/>
              </a:rPr>
              <a:t>Dropbox</a:t>
            </a:r>
            <a:r>
              <a:rPr lang="en-US" b="1" dirty="0" smtClean="0">
                <a:latin typeface="Times New Roman" pitchFamily="18" charset="0"/>
                <a:cs typeface="Times New Roman" pitchFamily="18" charset="0"/>
              </a:rPr>
              <a:t>. We create documents online using Google docs. We share our </a:t>
            </a:r>
            <a:r>
              <a:rPr lang="en-US" b="1" dirty="0" err="1" smtClean="0">
                <a:latin typeface="Times New Roman" pitchFamily="18" charset="0"/>
                <a:cs typeface="Times New Roman" pitchFamily="18" charset="0"/>
              </a:rPr>
              <a:t>selfies</a:t>
            </a:r>
            <a:r>
              <a:rPr lang="en-US" b="1" dirty="0" smtClean="0">
                <a:latin typeface="Times New Roman" pitchFamily="18" charset="0"/>
                <a:cs typeface="Times New Roman" pitchFamily="18" charset="0"/>
              </a:rPr>
              <a:t> with friends through </a:t>
            </a:r>
            <a:r>
              <a:rPr lang="en-US" b="1" dirty="0" err="1" smtClean="0">
                <a:latin typeface="Times New Roman" pitchFamily="18" charset="0"/>
                <a:cs typeface="Times New Roman" pitchFamily="18" charset="0"/>
              </a:rPr>
              <a:t>Facebook</a:t>
            </a:r>
            <a:r>
              <a:rPr lang="en-US" b="1" dirty="0" smtClean="0">
                <a:latin typeface="Times New Roman" pitchFamily="18" charset="0"/>
                <a:cs typeface="Times New Roman" pitchFamily="18" charset="0"/>
              </a:rPr>
              <a:t> or </a:t>
            </a:r>
            <a:r>
              <a:rPr lang="en-US" b="1" dirty="0" err="1" smtClean="0">
                <a:latin typeface="Times New Roman" pitchFamily="18" charset="0"/>
                <a:cs typeface="Times New Roman" pitchFamily="18" charset="0"/>
              </a:rPr>
              <a:t>Instagram</a:t>
            </a:r>
            <a:r>
              <a:rPr lang="en-US" b="1" dirty="0" smtClean="0">
                <a:latin typeface="Times New Roman" pitchFamily="18" charset="0"/>
                <a:cs typeface="Times New Roman" pitchFamily="18" charset="0"/>
              </a:rPr>
              <a:t>.</a:t>
            </a:r>
          </a:p>
          <a:p>
            <a:pPr fontAlgn="base">
              <a:lnSpc>
                <a:spcPct val="150000"/>
              </a:lnSpc>
              <a:buFont typeface="Wingdings" pitchFamily="2" charset="2"/>
              <a:buChar char="Ø"/>
            </a:pPr>
            <a:r>
              <a:rPr lang="en-US" dirty="0" smtClean="0">
                <a:latin typeface="Times New Roman" pitchFamily="18" charset="0"/>
                <a:cs typeface="Times New Roman" pitchFamily="18" charset="0"/>
              </a:rPr>
              <a:t>   But have </a:t>
            </a:r>
            <a:r>
              <a:rPr lang="en-US" b="1" dirty="0" smtClean="0">
                <a:latin typeface="Times New Roman" pitchFamily="18" charset="0"/>
                <a:cs typeface="Times New Roman" pitchFamily="18" charset="0"/>
              </a:rPr>
              <a:t>we ever wondered where our data</a:t>
            </a:r>
            <a:r>
              <a:rPr lang="en-US" dirty="0" smtClean="0">
                <a:latin typeface="Times New Roman" pitchFamily="18" charset="0"/>
                <a:cs typeface="Times New Roman" pitchFamily="18" charset="0"/>
              </a:rPr>
              <a:t>, whether it’s emails, files from your computer, online documents or </a:t>
            </a:r>
            <a:r>
              <a:rPr lang="en-US" dirty="0" err="1" smtClean="0">
                <a:latin typeface="Times New Roman" pitchFamily="18" charset="0"/>
                <a:cs typeface="Times New Roman" pitchFamily="18" charset="0"/>
              </a:rPr>
              <a:t>selfies</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is stored?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205" y="658014"/>
            <a:ext cx="2121694"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799" y="555577"/>
            <a:ext cx="3585104" cy="27326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p:cNvPicPr>
            <a:picLocks noChangeAspect="1"/>
          </p:cNvPicPr>
          <p:nvPr/>
        </p:nvPicPr>
        <p:blipFill>
          <a:blip r:embed="rId4"/>
          <a:stretch>
            <a:fillRect/>
          </a:stretch>
        </p:blipFill>
        <p:spPr>
          <a:xfrm>
            <a:off x="416170" y="867306"/>
            <a:ext cx="2105586" cy="2270689"/>
          </a:xfrm>
          <a:prstGeom prst="rect">
            <a:avLst/>
          </a:prstGeom>
        </p:spPr>
      </p:pic>
    </p:spTree>
    <p:extLst>
      <p:ext uri="{BB962C8B-B14F-4D97-AF65-F5344CB8AC3E}">
        <p14:creationId xmlns:p14="http://schemas.microsoft.com/office/powerpoint/2010/main" val="347580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0602" y="441062"/>
            <a:ext cx="9014027" cy="5770811"/>
          </a:xfrm>
          <a:prstGeom prst="rect">
            <a:avLst/>
          </a:prstGeom>
        </p:spPr>
        <p:txBody>
          <a:bodyPr wrap="square">
            <a:spAutoFit/>
          </a:bodyPr>
          <a:lstStyle/>
          <a:p>
            <a:pPr marL="450850" lvl="1" indent="-450850">
              <a:lnSpc>
                <a:spcPct val="150000"/>
              </a:lnSpc>
              <a:buFont typeface="Wingdings" panose="05000000000000000000" pitchFamily="2" charset="2"/>
              <a:buChar char="Ø"/>
            </a:pPr>
            <a:r>
              <a:rPr lang="en-US" b="1" dirty="0">
                <a:latin typeface="Times New Roman" pitchFamily="18" charset="0"/>
                <a:cs typeface="Times New Roman" pitchFamily="18" charset="0"/>
              </a:rPr>
              <a:t> All of this content is kept in the public cloud, i.e. they are stored on a server somewhere in the world </a:t>
            </a:r>
            <a:r>
              <a:rPr lang="en-US" dirty="0">
                <a:latin typeface="Times New Roman" pitchFamily="18" charset="0"/>
                <a:cs typeface="Times New Roman" pitchFamily="18" charset="0"/>
              </a:rPr>
              <a:t>– and we are simply accessing it (e.g. Gmail) by using your web browser as a client. </a:t>
            </a:r>
            <a:endParaRPr lang="en-US" dirty="0" smtClean="0">
              <a:latin typeface="Times New Roman" pitchFamily="18" charset="0"/>
              <a:cs typeface="Times New Roman" pitchFamily="18" charset="0"/>
            </a:endParaRPr>
          </a:p>
          <a:p>
            <a:pPr marL="450850" lvl="1" indent="-450850">
              <a:lnSpc>
                <a:spcPct val="150000"/>
              </a:lnSpc>
              <a:buFont typeface="Wingdings" panose="05000000000000000000" pitchFamily="2" charset="2"/>
              <a:buChar char="Ø"/>
            </a:pPr>
            <a:r>
              <a:rPr lang="en-US" dirty="0" smtClean="0">
                <a:latin typeface="Times New Roman" pitchFamily="18" charset="0"/>
                <a:cs typeface="Times New Roman" pitchFamily="18" charset="0"/>
              </a:rPr>
              <a:t>Public cloud means </a:t>
            </a:r>
            <a:r>
              <a:rPr lang="en-US" dirty="0" smtClean="0">
                <a:latin typeface="Times New Roman" pitchFamily="18" charset="0"/>
                <a:cs typeface="Times New Roman" pitchFamily="18" charset="0"/>
                <a:hlinkClick r:id="rId2"/>
              </a:rPr>
              <a:t>IT services</a:t>
            </a:r>
            <a:r>
              <a:rPr lang="en-US" dirty="0" smtClean="0">
                <a:latin typeface="Times New Roman" pitchFamily="18" charset="0"/>
                <a:cs typeface="Times New Roman" pitchFamily="18" charset="0"/>
              </a:rPr>
              <a:t> such as data storage, servers, databases, networking, and software that are available for everyone to use. These services are offered by third-party providers over the public internet so that every customer is able to access them via web-based tools and applications. </a:t>
            </a:r>
            <a:r>
              <a:rPr lang="en-US" sz="1400" dirty="0" smtClean="0">
                <a:solidFill>
                  <a:srgbClr val="000000"/>
                </a:solidFill>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rPr>
              <a:t>Public </a:t>
            </a:r>
            <a:r>
              <a:rPr lang="en-US" sz="2000" dirty="0">
                <a:solidFill>
                  <a:srgbClr val="000000"/>
                </a:solidFill>
                <a:latin typeface="Times New Roman" panose="02020603050405020304" pitchFamily="18" charset="0"/>
                <a:cs typeface="Times New Roman" panose="02020603050405020304" pitchFamily="18" charset="0"/>
              </a:rPr>
              <a:t>cloud deployments are usually </a:t>
            </a:r>
            <a:r>
              <a:rPr lang="en-US" sz="2000" b="1" dirty="0">
                <a:solidFill>
                  <a:srgbClr val="000000"/>
                </a:solidFill>
                <a:latin typeface="Times New Roman" panose="02020603050405020304" pitchFamily="18" charset="0"/>
                <a:cs typeface="Times New Roman" panose="02020603050405020304" pitchFamily="18" charset="0"/>
              </a:rPr>
              <a:t>housed on </a:t>
            </a:r>
            <a:r>
              <a:rPr lang="en-US" sz="2000" b="1" dirty="0">
                <a:solidFill>
                  <a:srgbClr val="FF0000"/>
                </a:solidFill>
                <a:latin typeface="Times New Roman" panose="02020603050405020304" pitchFamily="18" charset="0"/>
                <a:cs typeface="Times New Roman" panose="02020603050405020304" pitchFamily="18" charset="0"/>
              </a:rPr>
              <a:t>public servers </a:t>
            </a:r>
            <a:r>
              <a:rPr lang="en-US" sz="2000" b="1" dirty="0">
                <a:solidFill>
                  <a:srgbClr val="000000"/>
                </a:solidFill>
                <a:latin typeface="Times New Roman" panose="02020603050405020304" pitchFamily="18" charset="0"/>
                <a:cs typeface="Times New Roman" panose="02020603050405020304" pitchFamily="18" charset="0"/>
              </a:rPr>
              <a:t>that are accessible over the internet or through VPN service. </a:t>
            </a:r>
            <a:endParaRPr lang="en-US" sz="2000" b="1" dirty="0" smtClean="0">
              <a:solidFill>
                <a:srgbClr val="000000"/>
              </a:solidFill>
              <a:latin typeface="Times New Roman" panose="02020603050405020304" pitchFamily="18" charset="0"/>
              <a:cs typeface="Times New Roman" panose="02020603050405020304" pitchFamily="18" charset="0"/>
            </a:endParaRPr>
          </a:p>
          <a:p>
            <a:pPr marL="174625" indent="-174625">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 </a:t>
            </a:r>
            <a:r>
              <a:rPr lang="en-US" sz="2000" dirty="0" smtClean="0">
                <a:solidFill>
                  <a:srgbClr val="000000"/>
                </a:solidFill>
                <a:latin typeface="Times New Roman" panose="02020603050405020304" pitchFamily="18" charset="0"/>
                <a:cs typeface="Times New Roman" panose="02020603050405020304" pitchFamily="18" charset="0"/>
              </a:rPr>
              <a:t>    The </a:t>
            </a:r>
            <a:r>
              <a:rPr lang="en-US" sz="2000" dirty="0">
                <a:solidFill>
                  <a:srgbClr val="000000"/>
                </a:solidFill>
                <a:latin typeface="Times New Roman" panose="02020603050405020304" pitchFamily="18" charset="0"/>
                <a:cs typeface="Times New Roman" panose="02020603050405020304" pitchFamily="18" charset="0"/>
              </a:rPr>
              <a:t>hardware and software used in these facilities are typically </a:t>
            </a:r>
            <a:r>
              <a:rPr lang="en-US" sz="2000" b="1" dirty="0">
                <a:solidFill>
                  <a:srgbClr val="000000"/>
                </a:solidFill>
                <a:latin typeface="Times New Roman" panose="02020603050405020304" pitchFamily="18" charset="0"/>
                <a:cs typeface="Times New Roman" panose="02020603050405020304" pitchFamily="18" charset="0"/>
              </a:rPr>
              <a:t>owned by the service owner</a:t>
            </a:r>
            <a:r>
              <a:rPr lang="en-US" sz="2000" dirty="0">
                <a:solidFill>
                  <a:srgbClr val="000000"/>
                </a:solidFill>
                <a:latin typeface="Times New Roman" panose="02020603050405020304" pitchFamily="18" charset="0"/>
                <a:cs typeface="Times New Roman" panose="02020603050405020304" pitchFamily="18" charset="0"/>
              </a:rPr>
              <a:t>. </a:t>
            </a:r>
            <a:endParaRPr lang="en-US" sz="2000" dirty="0" smtClean="0">
              <a:solidFill>
                <a:srgbClr val="000000"/>
              </a:solidFill>
              <a:latin typeface="Times New Roman" panose="02020603050405020304" pitchFamily="18" charset="0"/>
              <a:cs typeface="Times New Roman" panose="02020603050405020304" pitchFamily="18" charset="0"/>
            </a:endParaRPr>
          </a:p>
          <a:p>
            <a:pPr marL="174625" indent="-174625">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rPr>
              <a:t>    This </a:t>
            </a:r>
            <a:r>
              <a:rPr lang="en-US" sz="2000" dirty="0">
                <a:solidFill>
                  <a:srgbClr val="000000"/>
                </a:solidFill>
                <a:latin typeface="Times New Roman" panose="02020603050405020304" pitchFamily="18" charset="0"/>
                <a:cs typeface="Times New Roman" panose="02020603050405020304" pitchFamily="18" charset="0"/>
              </a:rPr>
              <a:t>saves a huge amount of money for companies that </a:t>
            </a:r>
            <a:r>
              <a:rPr lang="en-US" sz="2000" b="1" dirty="0">
                <a:solidFill>
                  <a:srgbClr val="000000"/>
                </a:solidFill>
                <a:latin typeface="Times New Roman" panose="02020603050405020304" pitchFamily="18" charset="0"/>
                <a:cs typeface="Times New Roman" panose="02020603050405020304" pitchFamily="18" charset="0"/>
              </a:rPr>
              <a:t>do not want to buy their own application server, </a:t>
            </a:r>
            <a:r>
              <a:rPr lang="en-US" sz="2000" b="1" dirty="0" smtClean="0">
                <a:solidFill>
                  <a:srgbClr val="000000"/>
                </a:solidFill>
                <a:latin typeface="Times New Roman" panose="02020603050405020304" pitchFamily="18" charset="0"/>
                <a:cs typeface="Times New Roman" panose="02020603050405020304" pitchFamily="18" charset="0"/>
              </a:rPr>
              <a:t>  storage</a:t>
            </a:r>
            <a:r>
              <a:rPr lang="en-US" sz="2000" b="1" dirty="0">
                <a:solidFill>
                  <a:srgbClr val="000000"/>
                </a:solidFill>
                <a:latin typeface="Times New Roman" panose="02020603050405020304" pitchFamily="18" charset="0"/>
                <a:cs typeface="Times New Roman" panose="02020603050405020304" pitchFamily="18" charset="0"/>
              </a:rPr>
              <a:t>, CPU, OS, </a:t>
            </a:r>
            <a:r>
              <a:rPr lang="en-US" sz="2000" b="1" dirty="0" smtClean="0">
                <a:solidFill>
                  <a:srgbClr val="000000"/>
                </a:solidFill>
                <a:latin typeface="Times New Roman" panose="02020603050405020304" pitchFamily="18" charset="0"/>
                <a:cs typeface="Times New Roman" panose="02020603050405020304" pitchFamily="18" charset="0"/>
              </a:rPr>
              <a:t>  database </a:t>
            </a:r>
            <a:r>
              <a:rPr lang="en-US" sz="2000" b="1" dirty="0">
                <a:solidFill>
                  <a:srgbClr val="000000"/>
                </a:solidFill>
                <a:latin typeface="Times New Roman" panose="02020603050405020304" pitchFamily="18" charset="0"/>
                <a:cs typeface="Times New Roman" panose="02020603050405020304" pitchFamily="18" charset="0"/>
              </a:rPr>
              <a:t>and etc</a:t>
            </a:r>
            <a:r>
              <a:rPr lang="en-US" sz="2000" b="1" dirty="0" smtClean="0">
                <a:solidFill>
                  <a:srgbClr val="00000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6175" y="1"/>
            <a:ext cx="2359941" cy="584775"/>
          </a:xfrm>
          <a:prstGeom prst="rect">
            <a:avLst/>
          </a:prstGeom>
        </p:spPr>
        <p:txBody>
          <a:bodyPr wrap="none">
            <a:spAutoFit/>
          </a:bodyPr>
          <a:lstStyle/>
          <a:p>
            <a:r>
              <a:rPr lang="en-IN" sz="3200" b="1" dirty="0">
                <a:solidFill>
                  <a:srgbClr val="7030A0"/>
                </a:solidFill>
                <a:latin typeface="Times New Roman" pitchFamily="18" charset="0"/>
                <a:cs typeface="Times New Roman" pitchFamily="18" charset="0"/>
              </a:rPr>
              <a:t>Public cloud</a:t>
            </a:r>
            <a:endParaRPr lang="en-IN" sz="3200" b="1" i="0" dirty="0">
              <a:solidFill>
                <a:srgbClr val="7030A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413313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74345"/>
            <a:ext cx="8208912" cy="590931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 It also allows you to </a:t>
            </a:r>
            <a:r>
              <a:rPr lang="en-US" b="1" dirty="0">
                <a:solidFill>
                  <a:srgbClr val="000000"/>
                </a:solidFill>
                <a:latin typeface="Times New Roman" panose="02020603050405020304" pitchFamily="18" charset="0"/>
                <a:cs typeface="Times New Roman" panose="02020603050405020304" pitchFamily="18" charset="0"/>
              </a:rPr>
              <a:t>easily expand and add new services </a:t>
            </a:r>
            <a:r>
              <a:rPr lang="en-US" dirty="0">
                <a:solidFill>
                  <a:srgbClr val="000000"/>
                </a:solidFill>
                <a:latin typeface="Times New Roman" panose="02020603050405020304" pitchFamily="18" charset="0"/>
                <a:cs typeface="Times New Roman" panose="02020603050405020304" pitchFamily="18" charset="0"/>
              </a:rPr>
              <a:t>without having to hire more people</a:t>
            </a:r>
            <a:r>
              <a:rPr lang="en-US" dirty="0" smtClean="0">
                <a:solidFill>
                  <a:srgbClr val="000000"/>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endParaRPr lang="en-US"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itchFamily="2" charset="2"/>
              <a:buChar char="Ø"/>
            </a:pPr>
            <a:r>
              <a:rPr lang="en-US" dirty="0">
                <a:solidFill>
                  <a:srgbClr val="000000"/>
                </a:solidFill>
                <a:latin typeface="Times New Roman" panose="02020603050405020304" pitchFamily="18" charset="0"/>
                <a:cs typeface="Times New Roman" panose="02020603050405020304" pitchFamily="18" charset="0"/>
              </a:rPr>
              <a:t>      Most of all, public clouds are used for </a:t>
            </a:r>
            <a:r>
              <a:rPr lang="en-US" b="1" dirty="0">
                <a:solidFill>
                  <a:srgbClr val="000000"/>
                </a:solidFill>
                <a:latin typeface="Times New Roman" panose="02020603050405020304" pitchFamily="18" charset="0"/>
                <a:cs typeface="Times New Roman" panose="02020603050405020304" pitchFamily="18" charset="0"/>
              </a:rPr>
              <a:t>file-sharing, e-mail services, application development, and </a:t>
            </a:r>
            <a:r>
              <a:rPr lang="en-US" b="1" dirty="0" err="1">
                <a:solidFill>
                  <a:srgbClr val="000000"/>
                </a:solidFill>
                <a:latin typeface="Times New Roman" panose="02020603050405020304" pitchFamily="18" charset="0"/>
                <a:cs typeface="Times New Roman" panose="02020603050405020304" pitchFamily="18" charset="0"/>
              </a:rPr>
              <a:t>testings</a:t>
            </a:r>
            <a:r>
              <a:rPr lang="en-US" dirty="0" smtClean="0">
                <a:solidFill>
                  <a:srgbClr val="000000"/>
                </a:solidFill>
                <a:latin typeface="Times New Roman" panose="02020603050405020304" pitchFamily="18" charset="0"/>
                <a:cs typeface="Times New Roman" panose="02020603050405020304" pitchFamily="18" charset="0"/>
              </a:rPr>
              <a:t>.</a:t>
            </a:r>
          </a:p>
          <a:p>
            <a:pPr>
              <a:lnSpc>
                <a:spcPct val="150000"/>
              </a:lnSpc>
              <a:buFont typeface="Wingdings" pitchFamily="2" charset="2"/>
              <a:buChar char="Ø"/>
            </a:pPr>
            <a:endParaRPr lang="en-US"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itchFamily="2" charset="2"/>
              <a:buChar char="Ø"/>
            </a:pPr>
            <a:r>
              <a:rPr lang="en-US" dirty="0">
                <a:latin typeface="Times New Roman" pitchFamily="18" charset="0"/>
                <a:cs typeface="Times New Roman" pitchFamily="18" charset="0"/>
              </a:rPr>
              <a:t>     Today, workforces can work and </a:t>
            </a:r>
            <a:r>
              <a:rPr lang="en-US" b="1" dirty="0">
                <a:latin typeface="Times New Roman" pitchFamily="18" charset="0"/>
                <a:cs typeface="Times New Roman" pitchFamily="18" charset="0"/>
              </a:rPr>
              <a:t>access data from almost anywhere in the world</a:t>
            </a:r>
            <a:r>
              <a:rPr lang="en-US" dirty="0">
                <a:latin typeface="Times New Roman" pitchFamily="18" charset="0"/>
                <a:cs typeface="Times New Roman" pitchFamily="18" charset="0"/>
              </a:rPr>
              <a:t>, redefining how many companies operate and collaborate</a:t>
            </a:r>
            <a:r>
              <a:rPr lang="en-US" dirty="0" smtClean="0">
                <a:latin typeface="Times New Roman" pitchFamily="18" charset="0"/>
                <a:cs typeface="Times New Roman" pitchFamily="18" charset="0"/>
              </a:rPr>
              <a:t>.</a:t>
            </a:r>
          </a:p>
          <a:p>
            <a:pPr>
              <a:lnSpc>
                <a:spcPct val="150000"/>
              </a:lnSpc>
              <a:buFont typeface="Wingdings" pitchFamily="2" charset="2"/>
              <a:buChar char="Ø"/>
            </a:pPr>
            <a:endParaRPr lang="en-US" dirty="0">
              <a:latin typeface="Times New Roman" pitchFamily="18" charset="0"/>
              <a:cs typeface="Times New Roman" pitchFamily="18" charset="0"/>
            </a:endParaRPr>
          </a:p>
          <a:p>
            <a:pPr>
              <a:lnSpc>
                <a:spcPct val="150000"/>
              </a:lnSpc>
              <a:buFont typeface="Wingdings" pitchFamily="2" charset="2"/>
              <a:buChar char="Ø"/>
            </a:pPr>
            <a:r>
              <a:rPr lang="en-US" dirty="0">
                <a:latin typeface="Times New Roman" pitchFamily="18" charset="0"/>
                <a:cs typeface="Times New Roman" pitchFamily="18" charset="0"/>
              </a:rPr>
              <a:t>    Public cloud storage options also provide </a:t>
            </a:r>
            <a:r>
              <a:rPr lang="en-US" b="1" dirty="0">
                <a:latin typeface="Times New Roman" pitchFamily="18" charset="0"/>
                <a:cs typeface="Times New Roman" pitchFamily="18" charset="0"/>
              </a:rPr>
              <a:t>enhanced securi</a:t>
            </a:r>
            <a:r>
              <a:rPr lang="en-US" b="1" dirty="0"/>
              <a:t>ty </a:t>
            </a:r>
            <a:r>
              <a:rPr lang="en-US" b="1" dirty="0">
                <a:latin typeface="Times New Roman" pitchFamily="18" charset="0"/>
                <a:cs typeface="Times New Roman" pitchFamily="18" charset="0"/>
              </a:rPr>
              <a:t>and backup capabilities. </a:t>
            </a:r>
            <a:endParaRPr lang="en-US" b="1" dirty="0" smtClean="0">
              <a:latin typeface="Times New Roman" pitchFamily="18" charset="0"/>
              <a:cs typeface="Times New Roman" pitchFamily="18" charset="0"/>
            </a:endParaRPr>
          </a:p>
          <a:p>
            <a:pPr>
              <a:lnSpc>
                <a:spcPct val="150000"/>
              </a:lnSpc>
              <a:buFont typeface="Wingdings" pitchFamily="2" charset="2"/>
              <a:buChar char="Ø"/>
            </a:pPr>
            <a:endParaRPr lang="en-US" b="1" dirty="0">
              <a:latin typeface="Times New Roman" pitchFamily="18" charset="0"/>
              <a:cs typeface="Times New Roman" pitchFamily="18" charset="0"/>
            </a:endParaRPr>
          </a:p>
          <a:p>
            <a:pPr>
              <a:lnSpc>
                <a:spcPct val="150000"/>
              </a:lnSpc>
              <a:buFont typeface="Wingdings" pitchFamily="2" charset="2"/>
              <a:buChar char="Ø"/>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the case of </a:t>
            </a:r>
            <a:r>
              <a:rPr lang="en-US" b="1" dirty="0">
                <a:latin typeface="Times New Roman" pitchFamily="18" charset="0"/>
                <a:cs typeface="Times New Roman" pitchFamily="18" charset="0"/>
              </a:rPr>
              <a:t>server failure or corruption,</a:t>
            </a:r>
            <a:r>
              <a:rPr lang="en-US" dirty="0">
                <a:latin typeface="Times New Roman" pitchFamily="18" charset="0"/>
                <a:cs typeface="Times New Roman" pitchFamily="18" charset="0"/>
              </a:rPr>
              <a:t> data uploaded to the cloud remains intact.</a:t>
            </a:r>
            <a:endParaRPr lang="en-IN" dirty="0"/>
          </a:p>
        </p:txBody>
      </p:sp>
    </p:spTree>
    <p:extLst>
      <p:ext uri="{BB962C8B-B14F-4D97-AF65-F5344CB8AC3E}">
        <p14:creationId xmlns:p14="http://schemas.microsoft.com/office/powerpoint/2010/main" val="118683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592" y="841428"/>
            <a:ext cx="6592254" cy="5129881"/>
          </a:xfrm>
          <a:prstGeom prst="rect">
            <a:avLst/>
          </a:prstGeom>
        </p:spPr>
      </p:pic>
    </p:spTree>
    <p:extLst>
      <p:ext uri="{BB962C8B-B14F-4D97-AF65-F5344CB8AC3E}">
        <p14:creationId xmlns:p14="http://schemas.microsoft.com/office/powerpoint/2010/main" val="180166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4664"/>
            <a:ext cx="1901536" cy="2063298"/>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236175" y="263190"/>
            <a:ext cx="2520242" cy="584775"/>
          </a:xfrm>
          <a:prstGeom prst="rect">
            <a:avLst/>
          </a:prstGeom>
        </p:spPr>
        <p:txBody>
          <a:bodyPr wrap="none">
            <a:spAutoFit/>
          </a:bodyPr>
          <a:lstStyle/>
          <a:p>
            <a:r>
              <a:rPr lang="en-IN" sz="3200" b="1" dirty="0" smtClean="0">
                <a:solidFill>
                  <a:srgbClr val="7030A0"/>
                </a:solidFill>
                <a:latin typeface="Times New Roman" pitchFamily="18" charset="0"/>
                <a:cs typeface="Times New Roman" pitchFamily="18" charset="0"/>
              </a:rPr>
              <a:t>Private </a:t>
            </a:r>
            <a:r>
              <a:rPr lang="en-IN" sz="3200" b="1" dirty="0">
                <a:solidFill>
                  <a:srgbClr val="7030A0"/>
                </a:solidFill>
                <a:latin typeface="Times New Roman" pitchFamily="18" charset="0"/>
                <a:cs typeface="Times New Roman" pitchFamily="18" charset="0"/>
              </a:rPr>
              <a:t>cloud</a:t>
            </a:r>
            <a:endParaRPr lang="en-IN" sz="3200" b="1" i="0" dirty="0">
              <a:solidFill>
                <a:srgbClr val="7030A0"/>
              </a:solidFill>
              <a:effectLst/>
              <a:latin typeface="Times New Roman" pitchFamily="18" charset="0"/>
              <a:cs typeface="Times New Roman" pitchFamily="18" charset="0"/>
            </a:endParaRPr>
          </a:p>
        </p:txBody>
      </p:sp>
      <p:sp>
        <p:nvSpPr>
          <p:cNvPr id="2" name="Rectangle 1"/>
          <p:cNvSpPr/>
          <p:nvPr/>
        </p:nvSpPr>
        <p:spPr>
          <a:xfrm>
            <a:off x="457199" y="2506564"/>
            <a:ext cx="8294078" cy="4524315"/>
          </a:xfrm>
          <a:prstGeom prst="rect">
            <a:avLst/>
          </a:prstGeom>
        </p:spPr>
        <p:txBody>
          <a:bodyPr wrap="square">
            <a:spAutoFit/>
          </a:bodyPr>
          <a:lstStyle/>
          <a:p>
            <a:pPr marL="55563" indent="346075">
              <a:buFont typeface="Wingdings" pitchFamily="2" charset="2"/>
              <a:buChar char="Ø"/>
            </a:pPr>
            <a:r>
              <a:rPr lang="en-US" sz="1800" dirty="0" smtClean="0">
                <a:solidFill>
                  <a:srgbClr val="333333"/>
                </a:solidFill>
                <a:latin typeface="Times New Roman" panose="02020603050405020304" pitchFamily="18" charset="0"/>
                <a:cs typeface="Times New Roman" panose="02020603050405020304" pitchFamily="18" charset="0"/>
              </a:rPr>
              <a:t>A </a:t>
            </a:r>
            <a:r>
              <a:rPr lang="en-US" sz="1800" dirty="0">
                <a:solidFill>
                  <a:srgbClr val="333333"/>
                </a:solidFill>
                <a:latin typeface="Times New Roman" panose="02020603050405020304" pitchFamily="18" charset="0"/>
                <a:cs typeface="Times New Roman" panose="02020603050405020304" pitchFamily="18" charset="0"/>
              </a:rPr>
              <a:t>private cloud is private to one </a:t>
            </a:r>
            <a:r>
              <a:rPr lang="en-US" sz="1800" dirty="0" smtClean="0">
                <a:solidFill>
                  <a:srgbClr val="333333"/>
                </a:solidFill>
                <a:latin typeface="Times New Roman" panose="02020603050405020304" pitchFamily="18" charset="0"/>
                <a:cs typeface="Times New Roman" panose="02020603050405020304" pitchFamily="18" charset="0"/>
              </a:rPr>
              <a:t>organization. </a:t>
            </a:r>
            <a:r>
              <a:rPr lang="en-US" sz="1800" dirty="0">
                <a:solidFill>
                  <a:srgbClr val="333333"/>
                </a:solidFill>
                <a:latin typeface="Times New Roman" panose="02020603050405020304" pitchFamily="18" charset="0"/>
                <a:cs typeface="Times New Roman" panose="02020603050405020304" pitchFamily="18" charset="0"/>
              </a:rPr>
              <a:t>In other words, a </a:t>
            </a:r>
            <a:r>
              <a:rPr lang="en-US" sz="1800" b="1" dirty="0">
                <a:solidFill>
                  <a:srgbClr val="FF0000"/>
                </a:solidFill>
                <a:latin typeface="Times New Roman" panose="02020603050405020304" pitchFamily="18" charset="0"/>
                <a:cs typeface="Times New Roman" panose="02020603050405020304" pitchFamily="18" charset="0"/>
              </a:rPr>
              <a:t>private cloud resources and services are used exclusively by one business or </a:t>
            </a:r>
            <a:r>
              <a:rPr lang="en-US" sz="1800" b="1" dirty="0" smtClean="0">
                <a:solidFill>
                  <a:srgbClr val="FF0000"/>
                </a:solidFill>
                <a:latin typeface="Times New Roman" panose="02020603050405020304" pitchFamily="18" charset="0"/>
                <a:cs typeface="Times New Roman" panose="02020603050405020304" pitchFamily="18" charset="0"/>
              </a:rPr>
              <a:t>organization.</a:t>
            </a:r>
            <a:r>
              <a:rPr lang="en-US" sz="1800" dirty="0" smtClean="0">
                <a:solidFill>
                  <a:srgbClr val="333333"/>
                </a:solidFill>
                <a:latin typeface="Times New Roman" panose="02020603050405020304" pitchFamily="18" charset="0"/>
                <a:cs typeface="Times New Roman" panose="02020603050405020304" pitchFamily="18" charset="0"/>
              </a:rPr>
              <a:t> </a:t>
            </a:r>
          </a:p>
          <a:p>
            <a:pPr marL="0" lvl="1" indent="455613">
              <a:buFont typeface="Wingdings" pitchFamily="2" charset="2"/>
              <a:buChar char="Ø"/>
            </a:pPr>
            <a:r>
              <a:rPr lang="en-US" sz="1800" dirty="0">
                <a:solidFill>
                  <a:srgbClr val="333333"/>
                </a:solidFill>
                <a:latin typeface="Times New Roman" panose="02020603050405020304" pitchFamily="18" charset="0"/>
                <a:cs typeface="Times New Roman" panose="02020603050405020304" pitchFamily="18" charset="0"/>
              </a:rPr>
              <a:t>A private cloud is a computing model that </a:t>
            </a:r>
            <a:r>
              <a:rPr lang="en-US" sz="1800" b="1" dirty="0">
                <a:solidFill>
                  <a:srgbClr val="FF0000"/>
                </a:solidFill>
                <a:latin typeface="Times New Roman" panose="02020603050405020304" pitchFamily="18" charset="0"/>
                <a:cs typeface="Times New Roman" panose="02020603050405020304" pitchFamily="18" charset="0"/>
              </a:rPr>
              <a:t>offers a secure and dedicated environment for a single business</a:t>
            </a:r>
            <a:r>
              <a:rPr lang="en-US" sz="1800" dirty="0">
                <a:solidFill>
                  <a:srgbClr val="333333"/>
                </a:solidFill>
                <a:latin typeface="Times New Roman" panose="02020603050405020304" pitchFamily="18" charset="0"/>
                <a:cs typeface="Times New Roman" panose="02020603050405020304" pitchFamily="18" charset="0"/>
              </a:rPr>
              <a:t>.</a:t>
            </a:r>
          </a:p>
          <a:p>
            <a:pPr indent="346075">
              <a:buFont typeface="Wingdings" pitchFamily="2" charset="2"/>
              <a:buChar char="Ø"/>
            </a:pPr>
            <a:r>
              <a:rPr lang="en-US" sz="1800" dirty="0">
                <a:solidFill>
                  <a:srgbClr val="333333"/>
                </a:solidFill>
                <a:latin typeface="Times New Roman" panose="02020603050405020304" pitchFamily="18" charset="0"/>
                <a:cs typeface="Times New Roman" panose="02020603050405020304" pitchFamily="18" charset="0"/>
              </a:rPr>
              <a:t>All the hardware infrastructure and software are solely dedicated to one organization.  It is a </a:t>
            </a:r>
            <a:r>
              <a:rPr lang="en-US" sz="1800" b="1" dirty="0">
                <a:solidFill>
                  <a:srgbClr val="FF0000"/>
                </a:solidFill>
                <a:latin typeface="Times New Roman" panose="02020603050405020304" pitchFamily="18" charset="0"/>
                <a:cs typeface="Times New Roman" panose="02020603050405020304" pitchFamily="18" charset="0"/>
              </a:rPr>
              <a:t>single-tenant </a:t>
            </a:r>
            <a:r>
              <a:rPr lang="en-US" sz="1800" b="1" dirty="0" smtClean="0">
                <a:solidFill>
                  <a:srgbClr val="FF0000"/>
                </a:solidFill>
                <a:latin typeface="Times New Roman" panose="02020603050405020304" pitchFamily="18" charset="0"/>
                <a:cs typeface="Times New Roman" panose="02020603050405020304" pitchFamily="18" charset="0"/>
              </a:rPr>
              <a:t>infrastructure</a:t>
            </a:r>
            <a:r>
              <a:rPr lang="en-US" sz="1800" dirty="0" smtClean="0">
                <a:solidFill>
                  <a:srgbClr val="333333"/>
                </a:solidFill>
                <a:latin typeface="Times New Roman" panose="02020603050405020304" pitchFamily="18" charset="0"/>
                <a:cs typeface="Times New Roman" panose="02020603050405020304" pitchFamily="18" charset="0"/>
              </a:rPr>
              <a:t>. It </a:t>
            </a:r>
            <a:r>
              <a:rPr lang="en-US" sz="1800" dirty="0">
                <a:solidFill>
                  <a:srgbClr val="333333"/>
                </a:solidFill>
                <a:latin typeface="Times New Roman" panose="02020603050405020304" pitchFamily="18" charset="0"/>
                <a:cs typeface="Times New Roman" panose="02020603050405020304" pitchFamily="18" charset="0"/>
              </a:rPr>
              <a:t>is like an </a:t>
            </a:r>
            <a:r>
              <a:rPr lang="en-US" sz="1800" b="1" dirty="0">
                <a:solidFill>
                  <a:srgbClr val="333333"/>
                </a:solidFill>
                <a:latin typeface="Times New Roman" panose="02020603050405020304" pitchFamily="18" charset="0"/>
                <a:cs typeface="Times New Roman" panose="02020603050405020304" pitchFamily="18" charset="0"/>
              </a:rPr>
              <a:t>internal server of a company</a:t>
            </a:r>
          </a:p>
          <a:p>
            <a:pPr indent="346075">
              <a:buFont typeface="Wingdings" pitchFamily="2" charset="2"/>
              <a:buChar char="Ø"/>
            </a:pPr>
            <a:r>
              <a:rPr lang="en-US" sz="1800" dirty="0">
                <a:solidFill>
                  <a:srgbClr val="333333"/>
                </a:solidFill>
                <a:latin typeface="Times New Roman" panose="02020603050405020304" pitchFamily="18" charset="0"/>
                <a:cs typeface="Times New Roman" panose="02020603050405020304" pitchFamily="18" charset="0"/>
              </a:rPr>
              <a:t>In a private cloud, it's </a:t>
            </a:r>
            <a:r>
              <a:rPr lang="en-US" sz="1800" b="1" dirty="0">
                <a:solidFill>
                  <a:srgbClr val="FF0000"/>
                </a:solidFill>
                <a:latin typeface="Times New Roman" panose="02020603050405020304" pitchFamily="18" charset="0"/>
                <a:cs typeface="Times New Roman" panose="02020603050405020304" pitchFamily="18" charset="0"/>
              </a:rPr>
              <a:t>very easy to customize the hardware and software to meet your organization's specific IT requirements</a:t>
            </a:r>
            <a:r>
              <a:rPr lang="en-US" sz="1800" dirty="0">
                <a:solidFill>
                  <a:srgbClr val="333333"/>
                </a:solidFill>
                <a:latin typeface="Times New Roman" panose="02020603050405020304" pitchFamily="18" charset="0"/>
                <a:cs typeface="Times New Roman" panose="02020603050405020304" pitchFamily="18" charset="0"/>
              </a:rPr>
              <a:t>. This is because our organization, owns everything </a:t>
            </a:r>
            <a:r>
              <a:rPr lang="en-US" sz="1800" dirty="0" err="1">
                <a:solidFill>
                  <a:srgbClr val="333333"/>
                </a:solidFill>
                <a:latin typeface="Times New Roman" panose="02020603050405020304" pitchFamily="18" charset="0"/>
                <a:cs typeface="Times New Roman" panose="02020603050405020304" pitchFamily="18" charset="0"/>
              </a:rPr>
              <a:t>i.e</a:t>
            </a:r>
            <a:r>
              <a:rPr lang="en-US" sz="1800" dirty="0">
                <a:solidFill>
                  <a:srgbClr val="333333"/>
                </a:solidFill>
                <a:latin typeface="Times New Roman" panose="02020603050405020304" pitchFamily="18" charset="0"/>
                <a:cs typeface="Times New Roman" panose="02020603050405020304" pitchFamily="18" charset="0"/>
              </a:rPr>
              <a:t> the hardware, software and network. So we have complete control and can change anything in any way we want to meet our organization requirements.</a:t>
            </a:r>
          </a:p>
          <a:p>
            <a:pPr indent="346075">
              <a:buFont typeface="Wingdings" pitchFamily="2" charset="2"/>
              <a:buChar char="Ø"/>
            </a:pPr>
            <a:r>
              <a:rPr lang="en-US" sz="1800" dirty="0">
                <a:latin typeface="Times New Roman" panose="02020603050405020304" pitchFamily="18" charset="0"/>
                <a:cs typeface="Times New Roman" panose="02020603050405020304" pitchFamily="18" charset="0"/>
              </a:rPr>
              <a:t>In general, private clouds are often </a:t>
            </a:r>
            <a:r>
              <a:rPr lang="en-US" sz="1800" b="1" dirty="0">
                <a:latin typeface="Times New Roman" panose="02020603050405020304" pitchFamily="18" charset="0"/>
                <a:cs typeface="Times New Roman" panose="02020603050405020304" pitchFamily="18" charset="0"/>
              </a:rPr>
              <a:t>used by government agencies, financial institutions and any other medium to large-sized </a:t>
            </a:r>
            <a:r>
              <a:rPr lang="en-US" sz="1800" b="1" dirty="0" smtClean="0">
                <a:latin typeface="Times New Roman" panose="02020603050405020304" pitchFamily="18" charset="0"/>
                <a:cs typeface="Times New Roman" panose="02020603050405020304" pitchFamily="18" charset="0"/>
              </a:rPr>
              <a:t>organizations </a:t>
            </a:r>
            <a:r>
              <a:rPr lang="en-US" sz="1800" b="1" dirty="0">
                <a:latin typeface="Times New Roman" panose="02020603050405020304" pitchFamily="18" charset="0"/>
                <a:cs typeface="Times New Roman" panose="02020603050405020304" pitchFamily="18" charset="0"/>
              </a:rPr>
              <a:t>with business-critical operations seeking enhanced control over their environment.</a:t>
            </a:r>
          </a:p>
          <a:p>
            <a:r>
              <a:rPr lang="en-US" dirty="0"/>
              <a:t/>
            </a:r>
            <a:br>
              <a:rPr lang="en-US" dirty="0"/>
            </a:br>
            <a:endParaRPr lang="en-US" dirty="0"/>
          </a:p>
        </p:txBody>
      </p:sp>
    </p:spTree>
    <p:extLst>
      <p:ext uri="{BB962C8B-B14F-4D97-AF65-F5344CB8AC3E}">
        <p14:creationId xmlns:p14="http://schemas.microsoft.com/office/powerpoint/2010/main" val="3744561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323528" y="836712"/>
            <a:ext cx="5400600" cy="4896544"/>
          </a:xfrm>
          <a:prstGeom prst="rect">
            <a:avLst/>
          </a:prstGeom>
          <a:noFill/>
          <a:ln w="9525">
            <a:solidFill>
              <a:srgbClr val="0070C0"/>
            </a:solidFill>
            <a:miter lim="800000"/>
            <a:headEnd/>
            <a:tailEnd/>
          </a:ln>
          <a:effectLst/>
        </p:spPr>
      </p:pic>
      <p:pic>
        <p:nvPicPr>
          <p:cNvPr id="3" name="Picture 5"/>
          <p:cNvPicPr>
            <a:picLocks noChangeAspect="1" noChangeArrowheads="1"/>
          </p:cNvPicPr>
          <p:nvPr/>
        </p:nvPicPr>
        <p:blipFill>
          <a:blip r:embed="rId3"/>
          <a:srcRect/>
          <a:stretch>
            <a:fillRect/>
          </a:stretch>
        </p:blipFill>
        <p:spPr bwMode="auto">
          <a:xfrm>
            <a:off x="5940152" y="1196752"/>
            <a:ext cx="2981161" cy="2186561"/>
          </a:xfrm>
          <a:prstGeom prst="rect">
            <a:avLst/>
          </a:prstGeom>
          <a:noFill/>
          <a:ln w="9525">
            <a:noFill/>
            <a:miter lim="800000"/>
            <a:headEnd/>
            <a:tailEnd/>
          </a:ln>
          <a:effectLst/>
        </p:spPr>
      </p:pic>
    </p:spTree>
    <p:extLst>
      <p:ext uri="{BB962C8B-B14F-4D97-AF65-F5344CB8AC3E}">
        <p14:creationId xmlns:p14="http://schemas.microsoft.com/office/powerpoint/2010/main" val="378264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392" y="35161"/>
            <a:ext cx="3737498" cy="523220"/>
          </a:xfrm>
          <a:prstGeom prst="rect">
            <a:avLst/>
          </a:prstGeom>
        </p:spPr>
        <p:txBody>
          <a:bodyPr wrap="none">
            <a:spAutoFit/>
          </a:bodyPr>
          <a:lstStyle/>
          <a:p>
            <a:r>
              <a:rPr lang="en-US" sz="2800" b="1" dirty="0">
                <a:solidFill>
                  <a:srgbClr val="7030A0"/>
                </a:solidFill>
                <a:latin typeface="Times New Roman" pitchFamily="18" charset="0"/>
                <a:cs typeface="Times New Roman" pitchFamily="18" charset="0"/>
              </a:rPr>
              <a:t>Types of Private Clo</a:t>
            </a:r>
            <a:r>
              <a:rPr lang="en-US" sz="2800" b="1" dirty="0">
                <a:solidFill>
                  <a:srgbClr val="7030A0"/>
                </a:solidFill>
                <a:latin typeface="Source Sans Pro"/>
              </a:rPr>
              <a:t>ud</a:t>
            </a:r>
            <a:endParaRPr lang="en-US" sz="2800" b="1" i="0" dirty="0">
              <a:solidFill>
                <a:srgbClr val="7030A0"/>
              </a:solidFill>
              <a:effectLst/>
              <a:latin typeface="Source Sans Pro"/>
            </a:endParaRPr>
          </a:p>
        </p:txBody>
      </p:sp>
      <p:sp>
        <p:nvSpPr>
          <p:cNvPr id="5" name="Rectangle 4"/>
          <p:cNvSpPr/>
          <p:nvPr/>
        </p:nvSpPr>
        <p:spPr>
          <a:xfrm>
            <a:off x="293826" y="503749"/>
            <a:ext cx="8686051" cy="4431983"/>
          </a:xfrm>
          <a:prstGeom prst="rect">
            <a:avLst/>
          </a:prstGeom>
        </p:spPr>
        <p:txBody>
          <a:bodyPr wrap="square">
            <a:sp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1. Internal Private Cloud</a:t>
            </a:r>
          </a:p>
          <a:p>
            <a:r>
              <a:rPr lang="en-US" dirty="0" smtClean="0">
                <a:solidFill>
                  <a:srgbClr val="231F20"/>
                </a:solidFill>
                <a:latin typeface="Times New Roman" panose="02020603050405020304" pitchFamily="18" charset="0"/>
                <a:cs typeface="Times New Roman" panose="02020603050405020304" pitchFamily="18" charset="0"/>
              </a:rPr>
              <a:t>	</a:t>
            </a:r>
            <a:r>
              <a:rPr lang="en-US" sz="1800" dirty="0" smtClean="0">
                <a:solidFill>
                  <a:srgbClr val="231F20"/>
                </a:solidFill>
                <a:latin typeface="Times New Roman" panose="02020603050405020304" pitchFamily="18" charset="0"/>
                <a:cs typeface="Times New Roman" panose="02020603050405020304" pitchFamily="18" charset="0"/>
              </a:rPr>
              <a:t>An </a:t>
            </a:r>
            <a:r>
              <a:rPr lang="en-US" sz="1800" dirty="0">
                <a:solidFill>
                  <a:srgbClr val="231F20"/>
                </a:solidFill>
                <a:latin typeface="Times New Roman" panose="02020603050405020304" pitchFamily="18" charset="0"/>
                <a:cs typeface="Times New Roman" panose="02020603050405020304" pitchFamily="18" charset="0"/>
              </a:rPr>
              <a:t>internal private cloud is present at the </a:t>
            </a:r>
            <a:r>
              <a:rPr lang="en-US" sz="1800" b="1" dirty="0">
                <a:solidFill>
                  <a:srgbClr val="FF0000"/>
                </a:solidFill>
                <a:latin typeface="Times New Roman" panose="02020603050405020304" pitchFamily="18" charset="0"/>
                <a:cs typeface="Times New Roman" panose="02020603050405020304" pitchFamily="18" charset="0"/>
              </a:rPr>
              <a:t>organization’s local data center</a:t>
            </a:r>
            <a:r>
              <a:rPr lang="en-US" sz="1800" dirty="0">
                <a:solidFill>
                  <a:srgbClr val="231F20"/>
                </a:solidFill>
                <a:latin typeface="Times New Roman" panose="02020603050405020304" pitchFamily="18" charset="0"/>
                <a:cs typeface="Times New Roman" panose="02020603050405020304" pitchFamily="18" charset="0"/>
              </a:rPr>
              <a:t>. All the resources are owned by the organization itself. This allows more control over the resources of the organization. </a:t>
            </a:r>
            <a:r>
              <a:rPr lang="en-US" sz="1800" dirty="0" smtClean="0">
                <a:solidFill>
                  <a:srgbClr val="231F20"/>
                </a:solidFill>
                <a:latin typeface="Times New Roman" panose="02020603050405020304" pitchFamily="18" charset="0"/>
                <a:cs typeface="Times New Roman" panose="02020603050405020304" pitchFamily="18" charset="0"/>
              </a:rPr>
              <a:t> Internal Private </a:t>
            </a:r>
            <a:r>
              <a:rPr lang="en-US" sz="1800" b="1" dirty="0" smtClean="0">
                <a:solidFill>
                  <a:srgbClr val="FF0000"/>
                </a:solidFill>
                <a:latin typeface="Times New Roman" panose="02020603050405020304" pitchFamily="18" charset="0"/>
                <a:cs typeface="Times New Roman" panose="02020603050405020304" pitchFamily="18" charset="0"/>
              </a:rPr>
              <a:t>Cloud will not be connected to the internet as it is on-premises</a:t>
            </a:r>
            <a:r>
              <a:rPr lang="en-US" sz="1800" dirty="0" smtClean="0">
                <a:solidFill>
                  <a:srgbClr val="231F20"/>
                </a:solidFill>
                <a:latin typeface="Times New Roman" panose="02020603050405020304" pitchFamily="18" charset="0"/>
                <a:cs typeface="Times New Roman" panose="02020603050405020304" pitchFamily="18" charset="0"/>
              </a:rPr>
              <a:t>, and it can be connected through </a:t>
            </a:r>
            <a:r>
              <a:rPr lang="en-US" sz="1800" b="1" dirty="0" smtClean="0">
                <a:solidFill>
                  <a:srgbClr val="FF0000"/>
                </a:solidFill>
                <a:latin typeface="Times New Roman" panose="02020603050405020304" pitchFamily="18" charset="0"/>
                <a:cs typeface="Times New Roman" panose="02020603050405020304" pitchFamily="18" charset="0"/>
              </a:rPr>
              <a:t>internal networks like data centers</a:t>
            </a:r>
            <a:r>
              <a:rPr lang="en-US" sz="1800" dirty="0" smtClean="0">
                <a:solidFill>
                  <a:srgbClr val="231F20"/>
                </a:solidFill>
                <a:latin typeface="Times New Roman" panose="02020603050405020304" pitchFamily="18" charset="0"/>
                <a:cs typeface="Times New Roman" panose="02020603050405020304" pitchFamily="18" charset="0"/>
              </a:rPr>
              <a:t>. The </a:t>
            </a:r>
            <a:r>
              <a:rPr lang="en-US" sz="1800" dirty="0">
                <a:solidFill>
                  <a:srgbClr val="231F20"/>
                </a:solidFill>
                <a:latin typeface="Times New Roman" panose="02020603050405020304" pitchFamily="18" charset="0"/>
                <a:cs typeface="Times New Roman" panose="02020603050405020304" pitchFamily="18" charset="0"/>
              </a:rPr>
              <a:t>capital expenditure in this model is high. It is difficult to scale and offers higher latencies as servers are deployed on-premises. </a:t>
            </a:r>
            <a:endParaRPr lang="en-US" sz="1800" dirty="0" smtClean="0">
              <a:solidFill>
                <a:srgbClr val="231F20"/>
              </a:solidFill>
              <a:latin typeface="Times New Roman" panose="02020603050405020304" pitchFamily="18" charset="0"/>
              <a:cs typeface="Times New Roman" panose="02020603050405020304" pitchFamily="18" charset="0"/>
            </a:endParaRPr>
          </a:p>
          <a:p>
            <a:endParaRPr lang="en-US" sz="1200" dirty="0">
              <a:solidFill>
                <a:srgbClr val="231F20"/>
              </a:solidFill>
              <a:latin typeface="Times New Roman" panose="02020603050405020304" pitchFamily="18" charset="0"/>
              <a:cs typeface="Times New Roman" panose="02020603050405020304" pitchFamily="18" charset="0"/>
            </a:endParaRPr>
          </a:p>
          <a:p>
            <a:r>
              <a:rPr lang="en-US" b="1" dirty="0">
                <a:solidFill>
                  <a:schemeClr val="accent2">
                    <a:lumMod val="75000"/>
                  </a:schemeClr>
                </a:solidFill>
                <a:latin typeface="Times New Roman" panose="02020603050405020304" pitchFamily="18" charset="0"/>
                <a:cs typeface="Times New Roman" panose="02020603050405020304" pitchFamily="18" charset="0"/>
              </a:rPr>
              <a:t>2. External Private </a:t>
            </a:r>
            <a:r>
              <a:rPr lang="en-US" b="1" dirty="0" smtClean="0">
                <a:solidFill>
                  <a:schemeClr val="accent2">
                    <a:lumMod val="75000"/>
                  </a:schemeClr>
                </a:solidFill>
                <a:latin typeface="Times New Roman" panose="02020603050405020304" pitchFamily="18" charset="0"/>
                <a:cs typeface="Times New Roman" panose="02020603050405020304" pitchFamily="18" charset="0"/>
              </a:rPr>
              <a:t>Cloud/Managed Private Cloud</a:t>
            </a:r>
            <a:endParaRPr lang="en-US" b="1" dirty="0">
              <a:solidFill>
                <a:schemeClr val="accent2">
                  <a:lumMod val="75000"/>
                </a:schemeClr>
              </a:solidFill>
              <a:latin typeface="Times New Roman" panose="02020603050405020304" pitchFamily="18" charset="0"/>
              <a:cs typeface="Times New Roman" panose="02020603050405020304" pitchFamily="18" charset="0"/>
            </a:endParaRPr>
          </a:p>
          <a:p>
            <a:r>
              <a:rPr lang="en-US" dirty="0" smtClean="0">
                <a:solidFill>
                  <a:srgbClr val="231F20"/>
                </a:solidFill>
                <a:latin typeface="Times New Roman" panose="02020603050405020304" pitchFamily="18" charset="0"/>
                <a:cs typeface="Times New Roman" panose="02020603050405020304" pitchFamily="18" charset="0"/>
              </a:rPr>
              <a:t>	</a:t>
            </a:r>
            <a:r>
              <a:rPr lang="en-US" sz="1800" dirty="0" smtClean="0">
                <a:solidFill>
                  <a:srgbClr val="231F20"/>
                </a:solidFill>
                <a:latin typeface="Times New Roman" panose="02020603050405020304" pitchFamily="18" charset="0"/>
                <a:cs typeface="Times New Roman" panose="02020603050405020304" pitchFamily="18" charset="0"/>
              </a:rPr>
              <a:t>An </a:t>
            </a:r>
            <a:r>
              <a:rPr lang="en-US" sz="1800" dirty="0">
                <a:solidFill>
                  <a:srgbClr val="231F20"/>
                </a:solidFill>
                <a:latin typeface="Times New Roman" panose="02020603050405020304" pitchFamily="18" charset="0"/>
                <a:cs typeface="Times New Roman" panose="02020603050405020304" pitchFamily="18" charset="0"/>
              </a:rPr>
              <a:t>external private cloud is </a:t>
            </a:r>
            <a:r>
              <a:rPr lang="en-US" sz="1800" b="1" dirty="0">
                <a:solidFill>
                  <a:srgbClr val="FF0000"/>
                </a:solidFill>
                <a:latin typeface="Times New Roman" panose="02020603050405020304" pitchFamily="18" charset="0"/>
                <a:cs typeface="Times New Roman" panose="02020603050405020304" pitchFamily="18" charset="0"/>
              </a:rPr>
              <a:t>hosted by a third-party cloud provider </a:t>
            </a:r>
            <a:r>
              <a:rPr lang="en-US" sz="1800" dirty="0">
                <a:solidFill>
                  <a:srgbClr val="231F20"/>
                </a:solidFill>
                <a:latin typeface="Times New Roman" panose="02020603050405020304" pitchFamily="18" charset="0"/>
                <a:cs typeface="Times New Roman" panose="02020603050405020304" pitchFamily="18" charset="0"/>
              </a:rPr>
              <a:t>for the organization. They dedicate resources on behalf of the organization. </a:t>
            </a:r>
            <a:r>
              <a:rPr lang="en-US" sz="1800" dirty="0" smtClean="0">
                <a:solidFill>
                  <a:srgbClr val="231F20"/>
                </a:solidFill>
                <a:latin typeface="Times New Roman" panose="02020603050405020304" pitchFamily="18" charset="0"/>
                <a:cs typeface="Times New Roman" panose="02020603050405020304" pitchFamily="18" charset="0"/>
              </a:rPr>
              <a:t>External Private Cloud </a:t>
            </a:r>
            <a:r>
              <a:rPr lang="en-US" sz="1800" b="1" dirty="0" smtClean="0">
                <a:solidFill>
                  <a:srgbClr val="FF0000"/>
                </a:solidFill>
                <a:latin typeface="Times New Roman" panose="02020603050405020304" pitchFamily="18" charset="0"/>
                <a:cs typeface="Times New Roman" panose="02020603050405020304" pitchFamily="18" charset="0"/>
              </a:rPr>
              <a:t>can establish connectivity over the public internet but over a VPN (Virtual Private Network), Fiber, or Ethernet.</a:t>
            </a:r>
            <a:r>
              <a:rPr lang="en-US" sz="1800" dirty="0" smtClean="0">
                <a:solidFill>
                  <a:srgbClr val="231F20"/>
                </a:solidFill>
                <a:latin typeface="Times New Roman" panose="02020603050405020304" pitchFamily="18" charset="0"/>
                <a:cs typeface="Times New Roman" panose="02020603050405020304" pitchFamily="18" charset="0"/>
              </a:rPr>
              <a:t> This </a:t>
            </a:r>
            <a:r>
              <a:rPr lang="en-US" sz="1800" dirty="0">
                <a:solidFill>
                  <a:srgbClr val="231F20"/>
                </a:solidFill>
                <a:latin typeface="Times New Roman" panose="02020603050405020304" pitchFamily="18" charset="0"/>
                <a:cs typeface="Times New Roman" panose="02020603050405020304" pitchFamily="18" charset="0"/>
              </a:rPr>
              <a:t>gives lesser control to the organization. The capital expenditure in this model is low and expenses are variable. It is easy to scale and offers lower latencies as servers can be deployed in different locations. </a:t>
            </a:r>
            <a:r>
              <a:rPr lang="en-US" dirty="0" smtClean="0">
                <a:solidFill>
                  <a:srgbClr val="231F20"/>
                </a:solidFill>
                <a:latin typeface="Times New Roman" panose="02020603050405020304" pitchFamily="18" charset="0"/>
                <a:cs typeface="Times New Roman" panose="02020603050405020304" pitchFamily="18" charset="0"/>
              </a:rPr>
              <a:t/>
            </a:r>
            <a:br>
              <a:rPr lang="en-US" dirty="0" smtClean="0">
                <a:solidFill>
                  <a:srgbClr val="231F20"/>
                </a:solidFill>
                <a:latin typeface="Times New Roman" panose="02020603050405020304" pitchFamily="18" charset="0"/>
                <a:cs typeface="Times New Roman" panose="02020603050405020304" pitchFamily="18" charset="0"/>
              </a:rPr>
            </a:br>
            <a:endParaRPr lang="en-US" b="0" i="0" dirty="0">
              <a:solidFill>
                <a:srgbClr val="231F20"/>
              </a:solidFill>
              <a:effectLst/>
              <a:latin typeface="Times New Roman" panose="02020603050405020304" pitchFamily="18" charset="0"/>
              <a:cs typeface="Times New Roman" panose="02020603050405020304" pitchFamily="18" charset="0"/>
            </a:endParaRPr>
          </a:p>
        </p:txBody>
      </p:sp>
      <p:sp>
        <p:nvSpPr>
          <p:cNvPr id="9218" name="AutoShape 2" descr="What is a virtual private cloud (VPC)? I Definition from TechTarget"/>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2"/>
          <a:srcRect/>
          <a:stretch>
            <a:fillRect/>
          </a:stretch>
        </p:blipFill>
        <p:spPr bwMode="auto">
          <a:xfrm>
            <a:off x="4636851" y="4641610"/>
            <a:ext cx="3990758" cy="2128404"/>
          </a:xfrm>
          <a:prstGeom prst="rect">
            <a:avLst/>
          </a:prstGeom>
          <a:noFill/>
          <a:ln w="9525">
            <a:noFill/>
            <a:miter lim="800000"/>
            <a:headEnd/>
            <a:tailEnd/>
          </a:ln>
          <a:effectLst/>
        </p:spPr>
      </p:pic>
    </p:spTree>
    <p:extLst>
      <p:ext uri="{BB962C8B-B14F-4D97-AF65-F5344CB8AC3E}">
        <p14:creationId xmlns:p14="http://schemas.microsoft.com/office/powerpoint/2010/main" val="3773485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3648" y="548680"/>
            <a:ext cx="5770002" cy="5486400"/>
          </a:xfrm>
          <a:prstGeom prst="rect">
            <a:avLst/>
          </a:prstGeom>
        </p:spPr>
      </p:pic>
    </p:spTree>
    <p:extLst>
      <p:ext uri="{BB962C8B-B14F-4D97-AF65-F5344CB8AC3E}">
        <p14:creationId xmlns:p14="http://schemas.microsoft.com/office/powerpoint/2010/main" val="11285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5082" y="193085"/>
            <a:ext cx="3701967" cy="2875875"/>
          </a:xfrm>
          <a:prstGeom prst="rect">
            <a:avLst/>
          </a:prstGeom>
          <a:noFill/>
          <a:ln w="9525">
            <a:solidFill>
              <a:srgbClr val="FF000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531953" y="3363635"/>
            <a:ext cx="3549694" cy="2873677"/>
          </a:xfrm>
          <a:prstGeom prst="rect">
            <a:avLst/>
          </a:prstGeom>
          <a:noFill/>
          <a:ln w="9525">
            <a:solidFill>
              <a:srgbClr val="FF0000"/>
            </a:solidFill>
            <a:miter lim="800000"/>
            <a:headEnd/>
            <a:tailEnd/>
          </a:ln>
          <a:effectLst/>
        </p:spPr>
      </p:pic>
      <p:sp>
        <p:nvSpPr>
          <p:cNvPr id="4" name="TextBox 3"/>
          <p:cNvSpPr txBox="1"/>
          <p:nvPr/>
        </p:nvSpPr>
        <p:spPr>
          <a:xfrm>
            <a:off x="4139952" y="246628"/>
            <a:ext cx="4769426" cy="2862322"/>
          </a:xfrm>
          <a:prstGeom prst="rect">
            <a:avLst/>
          </a:prstGeom>
          <a:noFill/>
        </p:spPr>
        <p:txBody>
          <a:bodyPr wrap="square" rtlCol="0">
            <a:spAutoFit/>
          </a:bodyPr>
          <a:lstStyle/>
          <a:p>
            <a:r>
              <a:rPr lang="en-US" sz="2000" dirty="0" smtClean="0">
                <a:latin typeface="Times New Roman" pitchFamily="18" charset="0"/>
                <a:cs typeface="Times New Roman" pitchFamily="18" charset="0"/>
              </a:rPr>
              <a:t>"The cloud" refers to servers that are accessed over the Internet, and the software and databases that run on those servers. </a:t>
            </a:r>
            <a:r>
              <a:rPr lang="en-US" sz="2000" b="1" dirty="0" smtClean="0">
                <a:solidFill>
                  <a:srgbClr val="FF0000"/>
                </a:solidFill>
                <a:latin typeface="Times New Roman" pitchFamily="18" charset="0"/>
                <a:cs typeface="Times New Roman" pitchFamily="18" charset="0"/>
              </a:rPr>
              <a:t>Cloud servers are located in </a:t>
            </a:r>
            <a:r>
              <a:rPr lang="en-US" sz="2000" b="1" dirty="0" smtClean="0">
                <a:solidFill>
                  <a:srgbClr val="FF0000"/>
                </a:solidFill>
                <a:latin typeface="Times New Roman" pitchFamily="18" charset="0"/>
                <a:cs typeface="Times New Roman" pitchFamily="18" charset="0"/>
                <a:hlinkClick r:id="rId4"/>
              </a:rPr>
              <a:t>data centers</a:t>
            </a:r>
            <a:r>
              <a:rPr lang="en-US" sz="2000" dirty="0" smtClean="0">
                <a:latin typeface="Times New Roman" pitchFamily="18" charset="0"/>
                <a:cs typeface="Times New Roman" pitchFamily="18" charset="0"/>
              </a:rPr>
              <a:t> all over the world. By using cloud computing, users and companies do </a:t>
            </a:r>
            <a:r>
              <a:rPr lang="en-US" sz="2000" b="1" dirty="0" smtClean="0">
                <a:latin typeface="Times New Roman" pitchFamily="18" charset="0"/>
                <a:cs typeface="Times New Roman" pitchFamily="18" charset="0"/>
              </a:rPr>
              <a:t>not have to manage physical servers themselves </a:t>
            </a:r>
            <a:r>
              <a:rPr lang="en-US" sz="2000" dirty="0" smtClean="0">
                <a:latin typeface="Times New Roman" pitchFamily="18" charset="0"/>
                <a:cs typeface="Times New Roman" pitchFamily="18" charset="0"/>
              </a:rPr>
              <a:t>or run software applications on their own machines.</a:t>
            </a:r>
            <a:endParaRPr lang="en-US" sz="2000" dirty="0">
              <a:latin typeface="Times New Roman" pitchFamily="18" charset="0"/>
              <a:cs typeface="Times New Roman" pitchFamily="18" charset="0"/>
            </a:endParaRPr>
          </a:p>
        </p:txBody>
      </p:sp>
      <p:sp>
        <p:nvSpPr>
          <p:cNvPr id="5" name="TextBox 4"/>
          <p:cNvSpPr txBox="1"/>
          <p:nvPr/>
        </p:nvSpPr>
        <p:spPr>
          <a:xfrm>
            <a:off x="114295" y="3394335"/>
            <a:ext cx="5417658" cy="3477875"/>
          </a:xfrm>
          <a:prstGeom prst="rect">
            <a:avLst/>
          </a:prstGeom>
          <a:noFill/>
        </p:spPr>
        <p:txBody>
          <a:bodyPr wrap="square" rtlCol="0">
            <a:spAutoFit/>
          </a:bodyPr>
          <a:lstStyle/>
          <a:p>
            <a:r>
              <a:rPr lang="en-US" sz="18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For businesses</a:t>
            </a:r>
            <a:r>
              <a:rPr lang="en-US" sz="2000" dirty="0" smtClean="0">
                <a:latin typeface="Times New Roman" pitchFamily="18" charset="0"/>
                <a:cs typeface="Times New Roman" pitchFamily="18" charset="0"/>
              </a:rPr>
              <a:t>, switching to cloud computing removes some IT costs and overhead: for instance, they no longer need to update and maintain their own servers, as the cloud vendor they are using will do that. </a:t>
            </a:r>
          </a:p>
          <a:p>
            <a:r>
              <a:rPr lang="en-US" sz="2000" dirty="0" smtClean="0">
                <a:latin typeface="Times New Roman" pitchFamily="18" charset="0"/>
                <a:cs typeface="Times New Roman" pitchFamily="18" charset="0"/>
              </a:rPr>
              <a:t>	This especially makes an impact for small businesses that may </a:t>
            </a:r>
            <a:r>
              <a:rPr lang="en-US" sz="2000" b="1" dirty="0" smtClean="0">
                <a:latin typeface="Times New Roman" pitchFamily="18" charset="0"/>
                <a:cs typeface="Times New Roman" pitchFamily="18" charset="0"/>
              </a:rPr>
              <a:t>not have been able to afford their own internal infrastructure but can outsource their infrastructure needs affordably via the cloud</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02252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3681" y="3495551"/>
            <a:ext cx="8354291" cy="3139321"/>
          </a:xfrm>
          <a:prstGeom prst="rect">
            <a:avLst/>
          </a:prstGeom>
        </p:spPr>
        <p:txBody>
          <a:bodyPr wrap="square">
            <a:spAutoFit/>
          </a:bodyPr>
          <a:lstStyle/>
          <a:p>
            <a:r>
              <a:rPr lang="en-US" b="1" dirty="0" smtClean="0">
                <a:latin typeface="Times New Roman" pitchFamily="18" charset="0"/>
                <a:cs typeface="Times New Roman" pitchFamily="18" charset="0"/>
              </a:rPr>
              <a:t>Hybrid Cloud</a:t>
            </a:r>
            <a:r>
              <a:rPr lang="en-US" dirty="0" smtClean="0">
                <a:latin typeface="Times New Roman" pitchFamily="18" charset="0"/>
                <a:cs typeface="Times New Roman" pitchFamily="18" charset="0"/>
              </a:rPr>
              <a:t> is a mixture of </a:t>
            </a:r>
            <a:r>
              <a:rPr lang="en-US" b="1" dirty="0" smtClean="0">
                <a:latin typeface="Times New Roman" pitchFamily="18" charset="0"/>
                <a:cs typeface="Times New Roman" pitchFamily="18" charset="0"/>
              </a:rPr>
              <a:t>public</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private</a:t>
            </a:r>
            <a:r>
              <a:rPr lang="en-US" dirty="0" smtClean="0">
                <a:latin typeface="Times New Roman" pitchFamily="18" charset="0"/>
                <a:cs typeface="Times New Roman" pitchFamily="18" charset="0"/>
              </a:rPr>
              <a:t> cloud. Non-critical activities are performed using public cloud while the critical activities are performed using private cloud.  It allows instant transfer of information between environments, allowing enterprises to experience the benefits of both environments.</a:t>
            </a:r>
          </a:p>
          <a:p>
            <a:r>
              <a:rPr lang="en-US" b="1" dirty="0" smtClean="0">
                <a:latin typeface="Times New Roman" pitchFamily="18" charset="0"/>
                <a:cs typeface="Times New Roman" pitchFamily="18" charset="0"/>
              </a:rPr>
              <a:t>For example</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For </a:t>
            </a:r>
            <a:r>
              <a:rPr lang="en-US" b="1" dirty="0" smtClean="0">
                <a:solidFill>
                  <a:srgbClr val="FF0000"/>
                </a:solidFill>
                <a:latin typeface="Times New Roman" pitchFamily="18" charset="0"/>
                <a:cs typeface="Times New Roman" pitchFamily="18" charset="0"/>
              </a:rPr>
              <a:t>backup and disaster recovery purposes</a:t>
            </a:r>
            <a:r>
              <a:rPr lang="en-US" dirty="0" smtClean="0">
                <a:latin typeface="Times New Roman" pitchFamily="18" charset="0"/>
                <a:cs typeface="Times New Roman" pitchFamily="18" charset="0"/>
              </a:rPr>
              <a:t>, a </a:t>
            </a:r>
            <a:r>
              <a:rPr lang="en-US" b="1" dirty="0" smtClean="0">
                <a:latin typeface="Times New Roman" pitchFamily="18" charset="0"/>
                <a:cs typeface="Times New Roman" pitchFamily="18" charset="0"/>
              </a:rPr>
              <a:t>private cloud </a:t>
            </a:r>
            <a:r>
              <a:rPr lang="en-US" dirty="0" smtClean="0">
                <a:latin typeface="Times New Roman" pitchFamily="18" charset="0"/>
                <a:cs typeface="Times New Roman" pitchFamily="18" charset="0"/>
              </a:rPr>
              <a:t>can be used as a </a:t>
            </a:r>
            <a:r>
              <a:rPr lang="en-US" b="1" dirty="0" smtClean="0">
                <a:solidFill>
                  <a:srgbClr val="FF0000"/>
                </a:solidFill>
                <a:latin typeface="Times New Roman" pitchFamily="18" charset="0"/>
                <a:cs typeface="Times New Roman" pitchFamily="18" charset="0"/>
              </a:rPr>
              <a:t>local backup solution </a:t>
            </a:r>
            <a:r>
              <a:rPr lang="en-US" dirty="0" smtClean="0">
                <a:latin typeface="Times New Roman" pitchFamily="18" charset="0"/>
                <a:cs typeface="Times New Roman" pitchFamily="18" charset="0"/>
              </a:rPr>
              <a:t>ensuring immediate on-site access to corporate data (and its protection) – especially in the context of GDPR compliance. </a:t>
            </a:r>
          </a:p>
          <a:p>
            <a:r>
              <a:rPr lang="en-US" dirty="0" smtClean="0">
                <a:latin typeface="Times New Roman" pitchFamily="18" charset="0"/>
                <a:cs typeface="Times New Roman" pitchFamily="18" charset="0"/>
              </a:rPr>
              <a:t>	On the other hand, </a:t>
            </a:r>
            <a:r>
              <a:rPr lang="en-US" b="1" dirty="0" smtClean="0">
                <a:latin typeface="Times New Roman" pitchFamily="18" charset="0"/>
                <a:cs typeface="Times New Roman" pitchFamily="18" charset="0"/>
              </a:rPr>
              <a:t>the public cloud </a:t>
            </a:r>
            <a:r>
              <a:rPr lang="en-US" dirty="0" smtClean="0">
                <a:latin typeface="Times New Roman" pitchFamily="18" charset="0"/>
                <a:cs typeface="Times New Roman" pitchFamily="18" charset="0"/>
              </a:rPr>
              <a:t>can function as the </a:t>
            </a:r>
            <a:r>
              <a:rPr lang="en-US" b="1" dirty="0" smtClean="0">
                <a:solidFill>
                  <a:srgbClr val="FF0000"/>
                </a:solidFill>
                <a:latin typeface="Times New Roman" pitchFamily="18" charset="0"/>
                <a:cs typeface="Times New Roman" pitchFamily="18" charset="0"/>
              </a:rPr>
              <a:t>secondary off-site backup location </a:t>
            </a:r>
            <a:r>
              <a:rPr lang="en-US" dirty="0" smtClean="0">
                <a:latin typeface="Times New Roman" pitchFamily="18" charset="0"/>
                <a:cs typeface="Times New Roman" pitchFamily="18" charset="0"/>
              </a:rPr>
              <a:t>that provides </a:t>
            </a:r>
            <a:r>
              <a:rPr lang="en-US" b="1" dirty="0" smtClean="0">
                <a:latin typeface="Times New Roman" pitchFamily="18" charset="0"/>
                <a:cs typeface="Times New Roman" pitchFamily="18" charset="0"/>
              </a:rPr>
              <a:t>disaster recovery </a:t>
            </a:r>
            <a:r>
              <a:rPr lang="en-US" dirty="0" smtClean="0">
                <a:latin typeface="Times New Roman" pitchFamily="18" charset="0"/>
                <a:cs typeface="Times New Roman" pitchFamily="18" charset="0"/>
              </a:rPr>
              <a:t>in the event of on-premises equipment failures.</a:t>
            </a:r>
            <a:endParaRPr lang="en-US" dirty="0">
              <a:latin typeface="Times New Roman" pitchFamily="18" charset="0"/>
              <a:cs typeface="Times New Roman" pitchFamily="18" charset="0"/>
            </a:endParaRPr>
          </a:p>
        </p:txBody>
      </p:sp>
      <p:sp>
        <p:nvSpPr>
          <p:cNvPr id="5" name="Rectangle 4"/>
          <p:cNvSpPr/>
          <p:nvPr/>
        </p:nvSpPr>
        <p:spPr>
          <a:xfrm>
            <a:off x="236175" y="263190"/>
            <a:ext cx="2520242" cy="584775"/>
          </a:xfrm>
          <a:prstGeom prst="rect">
            <a:avLst/>
          </a:prstGeom>
        </p:spPr>
        <p:txBody>
          <a:bodyPr wrap="none">
            <a:spAutoFit/>
          </a:bodyPr>
          <a:lstStyle/>
          <a:p>
            <a:r>
              <a:rPr lang="en-IN" sz="3200" b="1" dirty="0" smtClean="0">
                <a:solidFill>
                  <a:srgbClr val="7030A0"/>
                </a:solidFill>
                <a:latin typeface="Times New Roman" pitchFamily="18" charset="0"/>
                <a:cs typeface="Times New Roman" pitchFamily="18" charset="0"/>
              </a:rPr>
              <a:t>Hybrid </a:t>
            </a:r>
            <a:r>
              <a:rPr lang="en-IN" sz="3200" b="1" dirty="0">
                <a:solidFill>
                  <a:srgbClr val="7030A0"/>
                </a:solidFill>
                <a:latin typeface="Times New Roman" pitchFamily="18" charset="0"/>
                <a:cs typeface="Times New Roman" pitchFamily="18" charset="0"/>
              </a:rPr>
              <a:t>cloud</a:t>
            </a:r>
            <a:endParaRPr lang="en-IN" sz="3200" b="1" i="0" dirty="0">
              <a:solidFill>
                <a:srgbClr val="7030A0"/>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4502187" y="742518"/>
            <a:ext cx="3921919" cy="2352675"/>
          </a:xfrm>
          <a:prstGeom prst="rect">
            <a:avLst/>
          </a:prstGeom>
          <a:noFill/>
          <a:ln w="9525">
            <a:solidFill>
              <a:srgbClr val="FF000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810167" y="862014"/>
            <a:ext cx="3356588" cy="2346910"/>
          </a:xfrm>
          <a:prstGeom prst="rect">
            <a:avLst/>
          </a:prstGeom>
          <a:noFill/>
          <a:ln w="9525">
            <a:solidFill>
              <a:srgbClr val="FF0000"/>
            </a:solidFill>
            <a:miter lim="800000"/>
            <a:headEnd/>
            <a:tailEnd/>
          </a:ln>
          <a:effectLst/>
        </p:spPr>
      </p:pic>
    </p:spTree>
    <p:extLst>
      <p:ext uri="{BB962C8B-B14F-4D97-AF65-F5344CB8AC3E}">
        <p14:creationId xmlns:p14="http://schemas.microsoft.com/office/powerpoint/2010/main" val="1437019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946" y="77794"/>
            <a:ext cx="6684074" cy="461665"/>
          </a:xfrm>
          <a:prstGeom prst="rect">
            <a:avLst/>
          </a:prstGeom>
        </p:spPr>
        <p:txBody>
          <a:bodyPr wrap="none">
            <a:spAutoFit/>
          </a:bodyPr>
          <a:lstStyle/>
          <a:p>
            <a:r>
              <a:rPr lang="en-US" sz="2400" b="1" dirty="0" smtClean="0">
                <a:solidFill>
                  <a:srgbClr val="7030A0"/>
                </a:solidFill>
                <a:latin typeface="Times New Roman" pitchFamily="18" charset="0"/>
                <a:cs typeface="Times New Roman" pitchFamily="18" charset="0"/>
              </a:rPr>
              <a:t>Features and Benefits of the Hybrid Cloud Model</a:t>
            </a:r>
            <a:endParaRPr lang="en-US" sz="2400" dirty="0">
              <a:solidFill>
                <a:srgbClr val="7030A0"/>
              </a:solidFill>
              <a:latin typeface="Times New Roman" pitchFamily="18" charset="0"/>
              <a:cs typeface="Times New Roman" pitchFamily="18" charset="0"/>
            </a:endParaRPr>
          </a:p>
        </p:txBody>
      </p:sp>
      <p:pic>
        <p:nvPicPr>
          <p:cNvPr id="3074" name="Picture 2" descr="Veritis Hybrid Cloud Services"/>
          <p:cNvPicPr>
            <a:picLocks noChangeAspect="1" noChangeArrowheads="1"/>
          </p:cNvPicPr>
          <p:nvPr/>
        </p:nvPicPr>
        <p:blipFill>
          <a:blip r:embed="rId2"/>
          <a:srcRect/>
          <a:stretch>
            <a:fillRect/>
          </a:stretch>
        </p:blipFill>
        <p:spPr bwMode="auto">
          <a:xfrm>
            <a:off x="2114081" y="477112"/>
            <a:ext cx="4649130" cy="3383936"/>
          </a:xfrm>
          <a:prstGeom prst="rect">
            <a:avLst/>
          </a:prstGeom>
          <a:noFill/>
        </p:spPr>
      </p:pic>
      <p:sp>
        <p:nvSpPr>
          <p:cNvPr id="6" name="TextBox 5"/>
          <p:cNvSpPr txBox="1"/>
          <p:nvPr/>
        </p:nvSpPr>
        <p:spPr>
          <a:xfrm>
            <a:off x="75513" y="3876917"/>
            <a:ext cx="4560994" cy="3031599"/>
          </a:xfrm>
          <a:prstGeom prst="rect">
            <a:avLst/>
          </a:prstGeom>
          <a:noFill/>
        </p:spPr>
        <p:txBody>
          <a:bodyPr wrap="square" rtlCol="0">
            <a:spAutoFit/>
          </a:bodyPr>
          <a:lstStyle/>
          <a:p>
            <a:r>
              <a:rPr lang="en-US" b="1" dirty="0" smtClean="0">
                <a:latin typeface="Times New Roman" pitchFamily="18" charset="0"/>
                <a:cs typeface="Times New Roman" pitchFamily="18" charset="0"/>
              </a:rPr>
              <a:t>Scalability:</a:t>
            </a:r>
            <a:r>
              <a:rPr lang="en-US" dirty="0" smtClean="0">
                <a:latin typeface="Times New Roman" pitchFamily="18" charset="0"/>
                <a:cs typeface="Times New Roman" pitchFamily="18" charset="0"/>
              </a:rPr>
              <a:t> Moving non-sensitive functions to the public cloud allows customers to achieve seamless scalability </a:t>
            </a:r>
          </a:p>
          <a:p>
            <a:r>
              <a:rPr lang="en-US" dirty="0" smtClean="0">
                <a:latin typeface="Times New Roman" pitchFamily="18" charset="0"/>
                <a:cs typeface="Times New Roman" pitchFamily="18" charset="0"/>
              </a:rPr>
              <a:t>while also reducing the demands on the private cloud. </a:t>
            </a:r>
          </a:p>
          <a:p>
            <a:endParaRPr lang="en-US" sz="1100"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Flexibility:</a:t>
            </a:r>
            <a:r>
              <a:rPr lang="en-US" dirty="0" smtClean="0">
                <a:latin typeface="Times New Roman" pitchFamily="18" charset="0"/>
                <a:cs typeface="Times New Roman" pitchFamily="18" charset="0"/>
              </a:rPr>
              <a:t> Customers can explore different operational avenues and achieve efficient management of their databases and applications on account of the flexibility offered by the hybrid cloud.</a:t>
            </a:r>
            <a:endParaRPr lang="en-US" dirty="0">
              <a:latin typeface="Times New Roman" pitchFamily="18" charset="0"/>
              <a:cs typeface="Times New Roman" pitchFamily="18" charset="0"/>
            </a:endParaRPr>
          </a:p>
        </p:txBody>
      </p:sp>
      <p:sp>
        <p:nvSpPr>
          <p:cNvPr id="7" name="TextBox 6"/>
          <p:cNvSpPr txBox="1"/>
          <p:nvPr/>
        </p:nvSpPr>
        <p:spPr>
          <a:xfrm>
            <a:off x="4751505" y="3876917"/>
            <a:ext cx="4478482" cy="2477601"/>
          </a:xfrm>
          <a:prstGeom prst="rect">
            <a:avLst/>
          </a:prstGeom>
          <a:noFill/>
        </p:spPr>
        <p:txBody>
          <a:bodyPr wrap="square" rtlCol="0">
            <a:spAutoFit/>
          </a:bodyPr>
          <a:lstStyle/>
          <a:p>
            <a:pPr fontAlgn="base"/>
            <a:r>
              <a:rPr lang="en-US" b="1" dirty="0" smtClean="0">
                <a:latin typeface="Times New Roman" pitchFamily="18" charset="0"/>
                <a:cs typeface="Times New Roman" pitchFamily="18" charset="0"/>
              </a:rPr>
              <a:t>Security:</a:t>
            </a:r>
            <a:r>
              <a:rPr lang="en-US" dirty="0" smtClean="0">
                <a:latin typeface="Times New Roman" pitchFamily="18" charset="0"/>
                <a:cs typeface="Times New Roman" pitchFamily="18" charset="0"/>
              </a:rPr>
              <a:t> The hybrid cloud model not only ensures the security required for sensitive operations but also satisfies the data handling and storage regulatory requirements, wherever applicable.</a:t>
            </a:r>
          </a:p>
          <a:p>
            <a:pPr fontAlgn="base"/>
            <a:endParaRPr lang="en-US" sz="1100"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Cost efficiency:</a:t>
            </a:r>
            <a:r>
              <a:rPr lang="en-US" dirty="0" smtClean="0">
                <a:latin typeface="Times New Roman" pitchFamily="18" charset="0"/>
                <a:cs typeface="Times New Roman" pitchFamily="18" charset="0"/>
              </a:rPr>
              <a:t> Hybrid clouds enable greater cost efficiency through centralized management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55602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63" y="27655"/>
            <a:ext cx="3339376" cy="584775"/>
          </a:xfrm>
          <a:prstGeom prst="rect">
            <a:avLst/>
          </a:prstGeom>
        </p:spPr>
        <p:txBody>
          <a:bodyPr wrap="none">
            <a:spAutoFit/>
          </a:bodyPr>
          <a:lstStyle/>
          <a:p>
            <a:r>
              <a:rPr lang="en-IN" sz="3200" b="1" dirty="0" smtClean="0">
                <a:solidFill>
                  <a:srgbClr val="7030A0"/>
                </a:solidFill>
                <a:latin typeface="Times New Roman" pitchFamily="18" charset="0"/>
                <a:cs typeface="Times New Roman" pitchFamily="18" charset="0"/>
              </a:rPr>
              <a:t>Community </a:t>
            </a:r>
            <a:r>
              <a:rPr lang="en-IN" sz="3200" b="1" dirty="0">
                <a:solidFill>
                  <a:srgbClr val="7030A0"/>
                </a:solidFill>
                <a:latin typeface="Times New Roman" pitchFamily="18" charset="0"/>
                <a:cs typeface="Times New Roman" pitchFamily="18" charset="0"/>
              </a:rPr>
              <a:t>cloud</a:t>
            </a:r>
            <a:endParaRPr lang="en-IN" sz="3200" b="1" i="0" dirty="0">
              <a:solidFill>
                <a:srgbClr val="7030A0"/>
              </a:solidFill>
              <a:effectLst/>
              <a:latin typeface="Times New Roman" pitchFamily="18" charset="0"/>
              <a:cs typeface="Times New Roman" pitchFamily="18" charset="0"/>
            </a:endParaRPr>
          </a:p>
        </p:txBody>
      </p:sp>
      <p:sp>
        <p:nvSpPr>
          <p:cNvPr id="5" name="Rectangle 4"/>
          <p:cNvSpPr/>
          <p:nvPr/>
        </p:nvSpPr>
        <p:spPr>
          <a:xfrm>
            <a:off x="132263" y="3501008"/>
            <a:ext cx="8811500" cy="3693319"/>
          </a:xfrm>
          <a:prstGeom prst="rect">
            <a:avLst/>
          </a:prstGeom>
        </p:spPr>
        <p:txBody>
          <a:bodyPr wrap="square">
            <a:spAutoFit/>
          </a:bodyPr>
          <a:lstStyle/>
          <a:p>
            <a:r>
              <a:rPr lang="en-US" dirty="0" smtClean="0"/>
              <a:t>	</a:t>
            </a:r>
            <a:r>
              <a:rPr lang="en-US" dirty="0" smtClean="0">
                <a:latin typeface="Times New Roman" pitchFamily="18" charset="0"/>
                <a:cs typeface="Times New Roman" pitchFamily="18" charset="0"/>
              </a:rPr>
              <a:t>Members of the community cloud are essentially </a:t>
            </a:r>
            <a:r>
              <a:rPr lang="en-US" b="1" dirty="0" smtClean="0">
                <a:solidFill>
                  <a:srgbClr val="FF0000"/>
                </a:solidFill>
                <a:latin typeface="Times New Roman" pitchFamily="18" charset="0"/>
                <a:cs typeface="Times New Roman" pitchFamily="18" charset="0"/>
              </a:rPr>
              <a:t>organizations with similar business needs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Community cloud allows </a:t>
            </a:r>
            <a:r>
              <a:rPr lang="en-US" b="1" dirty="0" smtClean="0">
                <a:solidFill>
                  <a:srgbClr val="FF0000"/>
                </a:solidFill>
                <a:latin typeface="Times New Roman" pitchFamily="18" charset="0"/>
                <a:cs typeface="Times New Roman" pitchFamily="18" charset="0"/>
              </a:rPr>
              <a:t>systems and services to be accessible by a group of several organizations </a:t>
            </a:r>
            <a:r>
              <a:rPr lang="en-US" dirty="0" smtClean="0">
                <a:latin typeface="Times New Roman" pitchFamily="18" charset="0"/>
                <a:cs typeface="Times New Roman" pitchFamily="18" charset="0"/>
              </a:rPr>
              <a:t>to share the information between the organization and a </a:t>
            </a:r>
            <a:r>
              <a:rPr lang="en-US" b="1" dirty="0" smtClean="0">
                <a:latin typeface="Times New Roman" pitchFamily="18" charset="0"/>
                <a:cs typeface="Times New Roman" pitchFamily="18" charset="0"/>
              </a:rPr>
              <a:t>specific community</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It is owned, managed, and operated by one or more organizations in the community, a third party, or a combination of them.</a:t>
            </a:r>
          </a:p>
          <a:p>
            <a:pPr fontAlgn="base"/>
            <a:r>
              <a:rPr lang="en-US" b="1" dirty="0" smtClean="0">
                <a:solidFill>
                  <a:srgbClr val="FF0000"/>
                </a:solidFill>
                <a:latin typeface="Times New Roman" pitchFamily="18" charset="0"/>
                <a:cs typeface="Times New Roman" pitchFamily="18" charset="0"/>
              </a:rPr>
              <a:t>The banking sector </a:t>
            </a:r>
            <a:r>
              <a:rPr lang="en-US" dirty="0" smtClean="0">
                <a:latin typeface="Times New Roman" pitchFamily="18" charset="0"/>
                <a:cs typeface="Times New Roman" pitchFamily="18" charset="0"/>
              </a:rPr>
              <a:t>is one of the best examples that use Community cloud services.</a:t>
            </a:r>
          </a:p>
          <a:p>
            <a:pPr fontAlgn="base"/>
            <a:r>
              <a:rPr lang="en-US" dirty="0" smtClean="0">
                <a:latin typeface="Times New Roman" pitchFamily="18" charset="0"/>
                <a:cs typeface="Times New Roman" pitchFamily="18" charset="0"/>
              </a:rPr>
              <a:t>	The planning strategy might differ while adopting the Community Cloud. Still, the </a:t>
            </a:r>
            <a:r>
              <a:rPr lang="en-US" b="1" dirty="0" smtClean="0">
                <a:solidFill>
                  <a:srgbClr val="FF0000"/>
                </a:solidFill>
                <a:latin typeface="Times New Roman" pitchFamily="18" charset="0"/>
                <a:cs typeface="Times New Roman" pitchFamily="18" charset="0"/>
              </a:rPr>
              <a:t>members will share the same security features and maintain privacy, performance, and compliance requirements.</a:t>
            </a:r>
          </a:p>
          <a:p>
            <a:pPr fontAlgn="base"/>
            <a:r>
              <a:rPr lang="en-US" dirty="0" smtClean="0">
                <a:latin typeface="Times New Roman" pitchFamily="18" charset="0"/>
                <a:cs typeface="Times New Roman" pitchFamily="18" charset="0"/>
              </a:rPr>
              <a:t>Examples: Public and Government sectors, Educational institutions, Health care industry</a:t>
            </a:r>
          </a:p>
          <a:p>
            <a:endParaRPr lang="en-US" dirty="0"/>
          </a:p>
        </p:txBody>
      </p:sp>
      <p:pic>
        <p:nvPicPr>
          <p:cNvPr id="2049" name="Picture 1"/>
          <p:cNvPicPr>
            <a:picLocks noChangeAspect="1" noChangeArrowheads="1"/>
          </p:cNvPicPr>
          <p:nvPr/>
        </p:nvPicPr>
        <p:blipFill>
          <a:blip r:embed="rId2"/>
          <a:srcRect/>
          <a:stretch>
            <a:fillRect/>
          </a:stretch>
        </p:blipFill>
        <p:spPr bwMode="auto">
          <a:xfrm>
            <a:off x="1520646" y="554183"/>
            <a:ext cx="2022655" cy="2460404"/>
          </a:xfrm>
          <a:prstGeom prst="rect">
            <a:avLst/>
          </a:prstGeom>
          <a:noFill/>
          <a:ln w="9525">
            <a:noFill/>
            <a:miter lim="800000"/>
            <a:headEnd/>
            <a:tailEnd/>
          </a:ln>
          <a:effectLst/>
        </p:spPr>
      </p:pic>
      <p:grpSp>
        <p:nvGrpSpPr>
          <p:cNvPr id="10" name="Group 9"/>
          <p:cNvGrpSpPr/>
          <p:nvPr/>
        </p:nvGrpSpPr>
        <p:grpSpPr>
          <a:xfrm>
            <a:off x="3898865" y="275361"/>
            <a:ext cx="4829499" cy="3225648"/>
            <a:chOff x="5198486" y="275359"/>
            <a:chExt cx="6439332" cy="3437659"/>
          </a:xfrm>
        </p:grpSpPr>
        <p:pic>
          <p:nvPicPr>
            <p:cNvPr id="2050" name="Picture 2"/>
            <p:cNvPicPr>
              <a:picLocks noChangeAspect="1" noChangeArrowheads="1"/>
            </p:cNvPicPr>
            <p:nvPr/>
          </p:nvPicPr>
          <p:blipFill>
            <a:blip r:embed="rId3"/>
            <a:srcRect/>
            <a:stretch>
              <a:fillRect/>
            </a:stretch>
          </p:blipFill>
          <p:spPr bwMode="auto">
            <a:xfrm>
              <a:off x="5198486" y="275359"/>
              <a:ext cx="6439332" cy="3437659"/>
            </a:xfrm>
            <a:prstGeom prst="rect">
              <a:avLst/>
            </a:prstGeom>
            <a:noFill/>
            <a:ln w="9525">
              <a:noFill/>
              <a:miter lim="800000"/>
              <a:headEnd/>
              <a:tailEnd/>
            </a:ln>
            <a:effectLst/>
          </p:spPr>
        </p:pic>
        <p:sp>
          <p:nvSpPr>
            <p:cNvPr id="8" name="TextBox 7"/>
            <p:cNvSpPr txBox="1"/>
            <p:nvPr/>
          </p:nvSpPr>
          <p:spPr>
            <a:xfrm>
              <a:off x="7690401" y="1237235"/>
              <a:ext cx="1455500" cy="646331"/>
            </a:xfrm>
            <a:prstGeom prst="rect">
              <a:avLst/>
            </a:prstGeom>
            <a:noFill/>
          </p:spPr>
          <p:txBody>
            <a:bodyPr wrap="square" rtlCol="0">
              <a:spAutoFit/>
            </a:bodyPr>
            <a:lstStyle/>
            <a:p>
              <a:r>
                <a:rPr lang="en-US" sz="1200" dirty="0" smtClean="0">
                  <a:latin typeface="Times New Roman" pitchFamily="18" charset="0"/>
                  <a:cs typeface="Times New Roman" pitchFamily="18" charset="0"/>
                </a:rPr>
                <a:t>Identity Access Management</a:t>
              </a:r>
              <a:endParaRPr lang="en-US"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794863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154027"/>
            <a:ext cx="9612560" cy="954107"/>
          </a:xfrm>
          <a:prstGeom prst="rect">
            <a:avLst/>
          </a:prstGeom>
        </p:spPr>
        <p:txBody>
          <a:bodyPr wrap="square">
            <a:spAutoFit/>
          </a:bodyPr>
          <a:lstStyle/>
          <a:p>
            <a:r>
              <a:rPr lang="en-IN" sz="2800" b="1" dirty="0" smtClean="0">
                <a:solidFill>
                  <a:srgbClr val="7030A0"/>
                </a:solidFill>
                <a:latin typeface="Times New Roman" pitchFamily="18" charset="0"/>
                <a:cs typeface="Times New Roman" pitchFamily="18" charset="0"/>
              </a:rPr>
              <a:t>Layers of Cloud / Cloud </a:t>
            </a:r>
            <a:r>
              <a:rPr lang="en-IN" sz="2800" b="1" dirty="0">
                <a:solidFill>
                  <a:srgbClr val="7030A0"/>
                </a:solidFill>
                <a:latin typeface="Times New Roman" pitchFamily="18" charset="0"/>
                <a:cs typeface="Times New Roman" pitchFamily="18" charset="0"/>
              </a:rPr>
              <a:t>service </a:t>
            </a:r>
            <a:r>
              <a:rPr lang="en-IN" sz="2800" b="1" dirty="0" smtClean="0">
                <a:solidFill>
                  <a:srgbClr val="7030A0"/>
                </a:solidFill>
                <a:latin typeface="Times New Roman" pitchFamily="18" charset="0"/>
                <a:cs typeface="Times New Roman" pitchFamily="18" charset="0"/>
              </a:rPr>
              <a:t>models / Cloud </a:t>
            </a:r>
            <a:r>
              <a:rPr lang="en-IN" sz="2800" b="1" dirty="0">
                <a:solidFill>
                  <a:srgbClr val="7030A0"/>
                </a:solidFill>
                <a:latin typeface="Times New Roman" pitchFamily="18" charset="0"/>
                <a:cs typeface="Times New Roman" pitchFamily="18" charset="0"/>
              </a:rPr>
              <a:t>C</a:t>
            </a:r>
            <a:r>
              <a:rPr lang="en-IN" sz="2800" b="1" dirty="0" smtClean="0">
                <a:solidFill>
                  <a:srgbClr val="7030A0"/>
                </a:solidFill>
                <a:latin typeface="Times New Roman" pitchFamily="18" charset="0"/>
                <a:cs typeface="Times New Roman" pitchFamily="18" charset="0"/>
              </a:rPr>
              <a:t>omputing</a:t>
            </a:r>
            <a:r>
              <a:rPr lang="en-IN" sz="2800" b="1" dirty="0">
                <a:solidFill>
                  <a:srgbClr val="7030A0"/>
                </a:solidFill>
                <a:latin typeface="Times New Roman" pitchFamily="18" charset="0"/>
                <a:cs typeface="Times New Roman" pitchFamily="18" charset="0"/>
              </a:rPr>
              <a:t> service </a:t>
            </a:r>
            <a:r>
              <a:rPr lang="en-IN" sz="2800" b="1" dirty="0" smtClean="0">
                <a:solidFill>
                  <a:srgbClr val="7030A0"/>
                </a:solidFill>
                <a:latin typeface="Times New Roman" pitchFamily="18" charset="0"/>
                <a:cs typeface="Times New Roman" pitchFamily="18" charset="0"/>
              </a:rPr>
              <a:t>models</a:t>
            </a:r>
            <a:endParaRPr lang="en-IN" sz="2800" dirty="0">
              <a:solidFill>
                <a:srgbClr val="7030A0"/>
              </a:solidFill>
            </a:endParaRPr>
          </a:p>
        </p:txBody>
      </p:sp>
      <p:sp>
        <p:nvSpPr>
          <p:cNvPr id="12" name="Rectangle 11"/>
          <p:cNvSpPr/>
          <p:nvPr/>
        </p:nvSpPr>
        <p:spPr>
          <a:xfrm>
            <a:off x="11446" y="1019345"/>
            <a:ext cx="5902037" cy="1938992"/>
          </a:xfrm>
          <a:prstGeom prst="rect">
            <a:avLst/>
          </a:prstGeom>
        </p:spPr>
        <p:txBody>
          <a:bodyPr wrap="square">
            <a:spAutoFit/>
          </a:bodyPr>
          <a:lstStyle/>
          <a:p>
            <a:r>
              <a:rPr lang="en-US" sz="2000" dirty="0" smtClean="0">
                <a:latin typeface="Times New Roman" pitchFamily="18" charset="0"/>
                <a:cs typeface="Times New Roman" pitchFamily="18" charset="0"/>
              </a:rPr>
              <a:t>There are three layers of cloud computing services</a:t>
            </a:r>
          </a:p>
          <a:p>
            <a:pPr marL="1081088">
              <a:buFont typeface="+mj-lt"/>
              <a:buAutoNum type="arabicPeriod"/>
            </a:pPr>
            <a:r>
              <a:rPr lang="en-US" sz="2000" b="1" dirty="0" smtClean="0">
                <a:solidFill>
                  <a:srgbClr val="FF0000"/>
                </a:solidFill>
                <a:latin typeface="Times New Roman" pitchFamily="18" charset="0"/>
                <a:cs typeface="Times New Roman" pitchFamily="18" charset="0"/>
              </a:rPr>
              <a:t>Infrastructure as a Service (</a:t>
            </a:r>
            <a:r>
              <a:rPr lang="en-US" sz="2000" b="1" dirty="0" err="1" smtClean="0">
                <a:solidFill>
                  <a:srgbClr val="FF0000"/>
                </a:solidFill>
                <a:latin typeface="Times New Roman" pitchFamily="18" charset="0"/>
                <a:cs typeface="Times New Roman" pitchFamily="18" charset="0"/>
              </a:rPr>
              <a:t>IaaS</a:t>
            </a:r>
            <a:r>
              <a:rPr lang="en-US" sz="2000" b="1" dirty="0" smtClean="0">
                <a:solidFill>
                  <a:srgbClr val="FF0000"/>
                </a:solidFill>
                <a:latin typeface="Times New Roman" pitchFamily="18" charset="0"/>
                <a:cs typeface="Times New Roman" pitchFamily="18" charset="0"/>
              </a:rPr>
              <a:t>)</a:t>
            </a:r>
          </a:p>
          <a:p>
            <a:pPr marL="1081088">
              <a:buFont typeface="+mj-lt"/>
              <a:buAutoNum type="arabicPeriod"/>
            </a:pPr>
            <a:r>
              <a:rPr lang="en-US" sz="2000" b="1" dirty="0" smtClean="0">
                <a:solidFill>
                  <a:srgbClr val="FF0000"/>
                </a:solidFill>
                <a:latin typeface="Times New Roman" pitchFamily="18" charset="0"/>
                <a:cs typeface="Times New Roman" pitchFamily="18" charset="0"/>
              </a:rPr>
              <a:t>Platform as a Service (</a:t>
            </a:r>
            <a:r>
              <a:rPr lang="en-US" sz="2000" b="1" dirty="0" err="1" smtClean="0">
                <a:solidFill>
                  <a:srgbClr val="FF0000"/>
                </a:solidFill>
                <a:latin typeface="Times New Roman" pitchFamily="18" charset="0"/>
                <a:cs typeface="Times New Roman" pitchFamily="18" charset="0"/>
              </a:rPr>
              <a:t>PaaS</a:t>
            </a:r>
            <a:r>
              <a:rPr lang="en-US" sz="2000" b="1" dirty="0" smtClean="0">
                <a:solidFill>
                  <a:srgbClr val="FF0000"/>
                </a:solidFill>
                <a:latin typeface="Times New Roman" pitchFamily="18" charset="0"/>
                <a:cs typeface="Times New Roman" pitchFamily="18" charset="0"/>
              </a:rPr>
              <a:t>)</a:t>
            </a:r>
          </a:p>
          <a:p>
            <a:pPr marL="1081088">
              <a:buFont typeface="+mj-lt"/>
              <a:buAutoNum type="arabicPeriod"/>
            </a:pPr>
            <a:r>
              <a:rPr lang="en-US" sz="2000" b="1" dirty="0" smtClean="0">
                <a:solidFill>
                  <a:srgbClr val="FF0000"/>
                </a:solidFill>
                <a:latin typeface="Times New Roman" pitchFamily="18" charset="0"/>
                <a:cs typeface="Times New Roman" pitchFamily="18" charset="0"/>
              </a:rPr>
              <a:t>Software as a Service (</a:t>
            </a:r>
            <a:r>
              <a:rPr lang="en-US" sz="2000" b="1" dirty="0" err="1" smtClean="0">
                <a:solidFill>
                  <a:srgbClr val="FF0000"/>
                </a:solidFill>
                <a:latin typeface="Times New Roman" pitchFamily="18" charset="0"/>
                <a:cs typeface="Times New Roman" pitchFamily="18" charset="0"/>
              </a:rPr>
              <a:t>SaaS</a:t>
            </a:r>
            <a:r>
              <a:rPr lang="en-US" sz="2000" b="1" dirty="0" smtClean="0">
                <a:solidFill>
                  <a:srgbClr val="FF0000"/>
                </a:solidFill>
                <a:latin typeface="Times New Roman" pitchFamily="18" charset="0"/>
                <a:cs typeface="Times New Roman" pitchFamily="18" charset="0"/>
              </a:rPr>
              <a:t>)</a:t>
            </a:r>
          </a:p>
          <a:p>
            <a:pPr marL="1081088">
              <a:buFont typeface="+mj-lt"/>
              <a:buAutoNum type="arabicPeriod"/>
            </a:pPr>
            <a:endParaRPr lang="en-US" sz="2000" b="1" dirty="0" smtClean="0">
              <a:solidFill>
                <a:srgbClr val="FF0000"/>
              </a:solidFill>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2" name="Picture 2"/>
          <p:cNvPicPr>
            <a:picLocks noChangeAspect="1" noChangeArrowheads="1"/>
          </p:cNvPicPr>
          <p:nvPr/>
        </p:nvPicPr>
        <p:blipFill>
          <a:blip r:embed="rId2"/>
          <a:srcRect/>
          <a:stretch>
            <a:fillRect/>
          </a:stretch>
        </p:blipFill>
        <p:spPr bwMode="auto">
          <a:xfrm>
            <a:off x="1" y="2297529"/>
            <a:ext cx="4211959" cy="4338799"/>
          </a:xfrm>
          <a:prstGeom prst="rect">
            <a:avLst/>
          </a:prstGeom>
          <a:noFill/>
          <a:ln w="9525">
            <a:solidFill>
              <a:schemeClr val="accent1"/>
            </a:solidFill>
            <a:miter lim="800000"/>
            <a:headEnd/>
            <a:tailEnd/>
          </a:ln>
          <a:effectLst/>
        </p:spPr>
      </p:pic>
      <p:pic>
        <p:nvPicPr>
          <p:cNvPr id="4" name="Picture 6" descr="https://1.bp.blogspot.com/-sspn9ZckdGE/WgYcs1Xhk2I/AAAAAAAAA2Q/gb_WL4JttqEgLLBRc204eAElc6g_uN4FwCLcBGAs/s1600/CSM.png"/>
          <p:cNvPicPr>
            <a:picLocks noChangeAspect="1" noChangeArrowheads="1"/>
          </p:cNvPicPr>
          <p:nvPr/>
        </p:nvPicPr>
        <p:blipFill>
          <a:blip r:embed="rId3"/>
          <a:srcRect/>
          <a:stretch>
            <a:fillRect/>
          </a:stretch>
        </p:blipFill>
        <p:spPr bwMode="auto">
          <a:xfrm>
            <a:off x="4427984" y="2127422"/>
            <a:ext cx="4640448" cy="4730579"/>
          </a:xfrm>
          <a:prstGeom prst="rect">
            <a:avLst/>
          </a:prstGeom>
          <a:noFill/>
          <a:ln>
            <a:solidFill>
              <a:srgbClr val="FF0000"/>
            </a:solidFill>
          </a:ln>
        </p:spPr>
      </p:pic>
    </p:spTree>
    <p:extLst>
      <p:ext uri="{BB962C8B-B14F-4D97-AF65-F5344CB8AC3E}">
        <p14:creationId xmlns:p14="http://schemas.microsoft.com/office/powerpoint/2010/main" val="274165026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96190" y="817419"/>
            <a:ext cx="7886701" cy="5874326"/>
            <a:chOff x="629516" y="1775547"/>
            <a:chExt cx="10877550" cy="4581525"/>
          </a:xfrm>
        </p:grpSpPr>
        <p:pic>
          <p:nvPicPr>
            <p:cNvPr id="5" name="Picture 2"/>
            <p:cNvPicPr>
              <a:picLocks noChangeAspect="1" noChangeArrowheads="1"/>
            </p:cNvPicPr>
            <p:nvPr/>
          </p:nvPicPr>
          <p:blipFill>
            <a:blip r:embed="rId2"/>
            <a:srcRect/>
            <a:stretch>
              <a:fillRect/>
            </a:stretch>
          </p:blipFill>
          <p:spPr bwMode="auto">
            <a:xfrm>
              <a:off x="629516" y="1775547"/>
              <a:ext cx="10877550" cy="4581525"/>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1889285" y="2667845"/>
              <a:ext cx="571500" cy="247650"/>
            </a:xfrm>
            <a:prstGeom prst="rect">
              <a:avLst/>
            </a:prstGeom>
            <a:noFill/>
            <a:ln w="9525">
              <a:noFill/>
              <a:miter lim="800000"/>
              <a:headEnd/>
              <a:tailEnd/>
            </a:ln>
            <a:effectLst/>
          </p:spPr>
        </p:pic>
        <p:pic>
          <p:nvPicPr>
            <p:cNvPr id="7" name="Picture 4"/>
            <p:cNvPicPr>
              <a:picLocks noChangeAspect="1" noChangeArrowheads="1"/>
            </p:cNvPicPr>
            <p:nvPr/>
          </p:nvPicPr>
          <p:blipFill>
            <a:blip r:embed="rId4"/>
            <a:srcRect/>
            <a:stretch>
              <a:fillRect/>
            </a:stretch>
          </p:blipFill>
          <p:spPr bwMode="auto">
            <a:xfrm>
              <a:off x="2478135" y="2686030"/>
              <a:ext cx="1333500" cy="223425"/>
            </a:xfrm>
            <a:prstGeom prst="rect">
              <a:avLst/>
            </a:prstGeom>
            <a:noFill/>
            <a:ln w="9525">
              <a:noFill/>
              <a:miter lim="800000"/>
              <a:headEnd/>
              <a:tailEnd/>
            </a:ln>
            <a:effectLst/>
          </p:spPr>
        </p:pic>
        <p:pic>
          <p:nvPicPr>
            <p:cNvPr id="8" name="Picture 5"/>
            <p:cNvPicPr>
              <a:picLocks noChangeAspect="1" noChangeArrowheads="1"/>
            </p:cNvPicPr>
            <p:nvPr/>
          </p:nvPicPr>
          <p:blipFill>
            <a:blip r:embed="rId5"/>
            <a:srcRect/>
            <a:stretch>
              <a:fillRect/>
            </a:stretch>
          </p:blipFill>
          <p:spPr bwMode="auto">
            <a:xfrm>
              <a:off x="1877725" y="4260272"/>
              <a:ext cx="1038225" cy="304800"/>
            </a:xfrm>
            <a:prstGeom prst="rect">
              <a:avLst/>
            </a:prstGeom>
            <a:noFill/>
            <a:ln w="9525">
              <a:noFill/>
              <a:miter lim="800000"/>
              <a:headEnd/>
              <a:tailEnd/>
            </a:ln>
            <a:effectLst/>
          </p:spPr>
        </p:pic>
        <p:pic>
          <p:nvPicPr>
            <p:cNvPr id="9" name="Picture 6"/>
            <p:cNvPicPr>
              <a:picLocks noChangeAspect="1" noChangeArrowheads="1"/>
            </p:cNvPicPr>
            <p:nvPr/>
          </p:nvPicPr>
          <p:blipFill>
            <a:blip r:embed="rId6"/>
            <a:srcRect/>
            <a:stretch>
              <a:fillRect/>
            </a:stretch>
          </p:blipFill>
          <p:spPr bwMode="auto">
            <a:xfrm>
              <a:off x="1860407" y="5813281"/>
              <a:ext cx="1686358" cy="470811"/>
            </a:xfrm>
            <a:prstGeom prst="rect">
              <a:avLst/>
            </a:prstGeom>
            <a:noFill/>
            <a:ln w="9525">
              <a:noFill/>
              <a:miter lim="800000"/>
              <a:headEnd/>
              <a:tailEnd/>
            </a:ln>
            <a:effectLst/>
          </p:spPr>
        </p:pic>
      </p:grpSp>
    </p:spTree>
    <p:extLst>
      <p:ext uri="{BB962C8B-B14F-4D97-AF65-F5344CB8AC3E}">
        <p14:creationId xmlns:p14="http://schemas.microsoft.com/office/powerpoint/2010/main" val="25803261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1810" y="2084560"/>
            <a:ext cx="5208462" cy="4628039"/>
          </a:xfrm>
          <a:prstGeom prst="rect">
            <a:avLst/>
          </a:prstGeom>
        </p:spPr>
      </p:pic>
      <p:sp>
        <p:nvSpPr>
          <p:cNvPr id="5" name="Rectangle 4"/>
          <p:cNvSpPr/>
          <p:nvPr/>
        </p:nvSpPr>
        <p:spPr>
          <a:xfrm>
            <a:off x="-1" y="181237"/>
            <a:ext cx="8460433" cy="461665"/>
          </a:xfrm>
          <a:prstGeom prst="rect">
            <a:avLst/>
          </a:prstGeom>
        </p:spPr>
        <p:txBody>
          <a:bodyPr wrap="square">
            <a:spAutoFit/>
          </a:bodyPr>
          <a:lstStyle/>
          <a:p>
            <a:r>
              <a:rPr lang="en-US" sz="2400" b="1" dirty="0">
                <a:solidFill>
                  <a:srgbClr val="C00000"/>
                </a:solidFill>
                <a:latin typeface="Times New Roman" pitchFamily="18" charset="0"/>
                <a:cs typeface="Times New Roman" pitchFamily="18" charset="0"/>
              </a:rPr>
              <a:t>Infrastructure as a Service (</a:t>
            </a:r>
            <a:r>
              <a:rPr lang="en-US" sz="2400" b="1" dirty="0" err="1">
                <a:solidFill>
                  <a:srgbClr val="C00000"/>
                </a:solidFill>
                <a:latin typeface="Times New Roman" pitchFamily="18" charset="0"/>
                <a:cs typeface="Times New Roman" pitchFamily="18" charset="0"/>
              </a:rPr>
              <a:t>IaaS</a:t>
            </a:r>
            <a:r>
              <a:rPr lang="en-US" sz="2400" b="1" dirty="0">
                <a:solidFill>
                  <a:srgbClr val="C00000"/>
                </a:solidFill>
                <a:latin typeface="Times New Roman" pitchFamily="18" charset="0"/>
                <a:cs typeface="Times New Roman" pitchFamily="18" charset="0"/>
              </a:rPr>
              <a:t>): Building Blocks of the Cloud</a:t>
            </a:r>
            <a:endParaRPr lang="en-IN" sz="2400" b="1" dirty="0">
              <a:solidFill>
                <a:srgbClr val="C00000"/>
              </a:solidFill>
              <a:latin typeface="Times New Roman" pitchFamily="18" charset="0"/>
              <a:cs typeface="Times New Roman" pitchFamily="18" charset="0"/>
            </a:endParaRPr>
          </a:p>
        </p:txBody>
      </p:sp>
      <p:sp>
        <p:nvSpPr>
          <p:cNvPr id="6" name="Rectangle 5"/>
          <p:cNvSpPr/>
          <p:nvPr/>
        </p:nvSpPr>
        <p:spPr>
          <a:xfrm>
            <a:off x="80318" y="726301"/>
            <a:ext cx="8890688" cy="1323439"/>
          </a:xfrm>
          <a:prstGeom prst="rect">
            <a:avLst/>
          </a:prstGeom>
        </p:spPr>
        <p:txBody>
          <a:bodyPr wrap="square">
            <a:spAutoFit/>
          </a:bodyPr>
          <a:lstStyle/>
          <a:p>
            <a:r>
              <a:rPr lang="en-US" sz="1600" dirty="0" smtClean="0">
                <a:solidFill>
                  <a:srgbClr val="42494F"/>
                </a:solidFill>
                <a:latin typeface="Times New Roman" panose="02020603050405020304" pitchFamily="18" charset="0"/>
                <a:cs typeface="Times New Roman" panose="02020603050405020304" pitchFamily="18" charset="0"/>
              </a:rPr>
              <a:t>	All </a:t>
            </a:r>
            <a:r>
              <a:rPr lang="en-US" sz="1600" dirty="0">
                <a:solidFill>
                  <a:srgbClr val="42494F"/>
                </a:solidFill>
                <a:latin typeface="Times New Roman" panose="02020603050405020304" pitchFamily="18" charset="0"/>
                <a:cs typeface="Times New Roman" panose="02020603050405020304" pitchFamily="18" charset="0"/>
              </a:rPr>
              <a:t>the physical resources or hardware—like laptops, desktops, cables, switches, routers, data centers, and storage devices—are a part of infrastructure. In cloud computing, </a:t>
            </a:r>
            <a:r>
              <a:rPr lang="en-US" sz="1600" b="1" dirty="0">
                <a:solidFill>
                  <a:srgbClr val="FF0000"/>
                </a:solidFill>
                <a:latin typeface="Times New Roman" panose="02020603050405020304" pitchFamily="18" charset="0"/>
                <a:cs typeface="Times New Roman" panose="02020603050405020304" pitchFamily="18" charset="0"/>
              </a:rPr>
              <a:t>all the infrastructure is virtualized and provided to consumers as a service</a:t>
            </a:r>
            <a:r>
              <a:rPr lang="en-US" sz="1600" dirty="0">
                <a:solidFill>
                  <a:srgbClr val="42494F"/>
                </a:solidFill>
                <a:latin typeface="Times New Roman" panose="02020603050405020304" pitchFamily="18" charset="0"/>
                <a:cs typeface="Times New Roman" panose="02020603050405020304" pitchFamily="18" charset="0"/>
              </a:rPr>
              <a:t>. This is called </a:t>
            </a:r>
            <a:r>
              <a:rPr lang="en-US" sz="1600" dirty="0" err="1">
                <a:solidFill>
                  <a:srgbClr val="42494F"/>
                </a:solidFill>
                <a:latin typeface="Times New Roman" panose="02020603050405020304" pitchFamily="18" charset="0"/>
                <a:cs typeface="Times New Roman" panose="02020603050405020304" pitchFamily="18" charset="0"/>
              </a:rPr>
              <a:t>IaaS</a:t>
            </a:r>
            <a:r>
              <a:rPr lang="en-US" sz="1600" dirty="0">
                <a:solidFill>
                  <a:srgbClr val="42494F"/>
                </a:solidFill>
                <a:latin typeface="Times New Roman" panose="02020603050405020304" pitchFamily="18" charset="0"/>
                <a:cs typeface="Times New Roman" panose="02020603050405020304" pitchFamily="18" charset="0"/>
              </a:rPr>
              <a:t>.</a:t>
            </a:r>
          </a:p>
          <a:p>
            <a:r>
              <a:rPr lang="en-US" sz="1600" dirty="0" err="1" smtClean="0">
                <a:solidFill>
                  <a:srgbClr val="42494F"/>
                </a:solidFill>
                <a:latin typeface="Times New Roman" panose="02020603050405020304" pitchFamily="18" charset="0"/>
                <a:cs typeface="Times New Roman" panose="02020603050405020304" pitchFamily="18" charset="0"/>
              </a:rPr>
              <a:t>IaaS</a:t>
            </a:r>
            <a:r>
              <a:rPr lang="en-US" sz="1600" dirty="0" smtClean="0">
                <a:solidFill>
                  <a:srgbClr val="42494F"/>
                </a:solidFill>
                <a:latin typeface="Times New Roman" panose="02020603050405020304" pitchFamily="18" charset="0"/>
                <a:cs typeface="Times New Roman" panose="02020603050405020304" pitchFamily="18" charset="0"/>
              </a:rPr>
              <a:t> </a:t>
            </a:r>
            <a:r>
              <a:rPr lang="en-US" sz="1600" dirty="0">
                <a:solidFill>
                  <a:srgbClr val="42494F"/>
                </a:solidFill>
                <a:latin typeface="Times New Roman" panose="02020603050405020304" pitchFamily="18" charset="0"/>
                <a:cs typeface="Times New Roman" panose="02020603050405020304" pitchFamily="18" charset="0"/>
              </a:rPr>
              <a:t>provides </a:t>
            </a:r>
            <a:r>
              <a:rPr lang="en-US" sz="1600" b="1" dirty="0">
                <a:solidFill>
                  <a:srgbClr val="FF0000"/>
                </a:solidFill>
                <a:latin typeface="Times New Roman" panose="02020603050405020304" pitchFamily="18" charset="0"/>
                <a:cs typeface="Times New Roman" panose="02020603050405020304" pitchFamily="18" charset="0"/>
              </a:rPr>
              <a:t>organizations with good control and management on their applications</a:t>
            </a:r>
            <a:r>
              <a:rPr lang="en-US" sz="1600" dirty="0">
                <a:solidFill>
                  <a:srgbClr val="42494F"/>
                </a:solidFill>
                <a:latin typeface="Times New Roman" panose="02020603050405020304" pitchFamily="18" charset="0"/>
                <a:cs typeface="Times New Roman" panose="02020603050405020304" pitchFamily="18" charset="0"/>
              </a:rPr>
              <a:t>, without having to maintain the infrastructure, i.e., the physical resources.</a:t>
            </a:r>
            <a:endParaRPr lang="en-IN" sz="1600" dirty="0">
              <a:solidFill>
                <a:srgbClr val="42494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5402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48" y="139416"/>
            <a:ext cx="9008922" cy="6309420"/>
          </a:xfrm>
          <a:prstGeom prst="rect">
            <a:avLst/>
          </a:prstGeom>
        </p:spPr>
        <p:txBody>
          <a:bodyPr wrap="square">
            <a:spAutoFit/>
          </a:bodyPr>
          <a:lstStyle/>
          <a:p>
            <a:r>
              <a:rPr lang="en-US" sz="2400" b="1" dirty="0" smtClean="0">
                <a:solidFill>
                  <a:srgbClr val="C00000"/>
                </a:solidFill>
                <a:latin typeface="Times New Roman" pitchFamily="18" charset="0"/>
                <a:cs typeface="Times New Roman" pitchFamily="18" charset="0"/>
              </a:rPr>
              <a:t>Infrastructure as a Service (</a:t>
            </a:r>
            <a:r>
              <a:rPr lang="en-US" sz="2400" b="1" dirty="0" err="1" smtClean="0">
                <a:solidFill>
                  <a:srgbClr val="C00000"/>
                </a:solidFill>
                <a:latin typeface="Times New Roman" pitchFamily="18" charset="0"/>
                <a:cs typeface="Times New Roman" pitchFamily="18" charset="0"/>
              </a:rPr>
              <a:t>IaaS</a:t>
            </a:r>
            <a:r>
              <a:rPr lang="en-US" sz="2400" b="1" dirty="0" smtClean="0">
                <a:solidFill>
                  <a:srgbClr val="C00000"/>
                </a:solidFill>
                <a:latin typeface="Times New Roman" pitchFamily="18" charset="0"/>
                <a:cs typeface="Times New Roman" pitchFamily="18" charset="0"/>
              </a:rPr>
              <a:t>): Building Blocks of the Cloud</a:t>
            </a:r>
          </a:p>
          <a:p>
            <a:pPr marL="401638" indent="401638">
              <a:lnSpc>
                <a:spcPct val="150000"/>
              </a:lnSpc>
              <a:buFont typeface="Wingdings" pitchFamily="2" charset="2"/>
              <a:buChar char="Ø"/>
            </a:pPr>
            <a:r>
              <a:rPr lang="en-US"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Infrastructure as a Service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is a fundamental layer of cloud computing</a:t>
            </a:r>
          </a:p>
          <a:p>
            <a:pPr marL="401638" indent="55563">
              <a:buFont typeface="Wingdings" pitchFamily="2" charset="2"/>
              <a:buChar char="Ø"/>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delivers cloud computing </a:t>
            </a:r>
            <a:r>
              <a:rPr lang="en-US" sz="2000" b="1" dirty="0" smtClean="0">
                <a:latin typeface="Times New Roman" pitchFamily="18" charset="0"/>
                <a:cs typeface="Times New Roman" pitchFamily="18" charset="0"/>
              </a:rPr>
              <a:t>infrastructure, including servers, network, operating systems, and storage,  </a:t>
            </a:r>
            <a:r>
              <a:rPr lang="en-US" sz="2000" b="1" dirty="0" smtClean="0">
                <a:solidFill>
                  <a:srgbClr val="FF0000"/>
                </a:solidFill>
                <a:latin typeface="Times New Roman" pitchFamily="18" charset="0"/>
                <a:cs typeface="Times New Roman" pitchFamily="18" charset="0"/>
              </a:rPr>
              <a:t>on-demand,  usually on a pay-as-you-go basis through virtualization technology. </a:t>
            </a:r>
          </a:p>
          <a:p>
            <a:endParaRPr lang="en-US" sz="2000" dirty="0" smtClean="0">
              <a:latin typeface="Times New Roman" pitchFamily="18" charset="0"/>
              <a:cs typeface="Times New Roman" pitchFamily="18" charset="0"/>
            </a:endParaRPr>
          </a:p>
          <a:p>
            <a:pPr marL="457200" indent="55563">
              <a:buFont typeface="Wingdings" pitchFamily="2" charset="2"/>
              <a:buChar char="Ø"/>
            </a:pPr>
            <a:r>
              <a:rPr lang="en-US" sz="2000" dirty="0" smtClean="0">
                <a:latin typeface="Times New Roman" pitchFamily="18" charset="0"/>
                <a:cs typeface="Times New Roman" pitchFamily="18" charset="0"/>
              </a:rPr>
              <a:t>	While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gives you </a:t>
            </a:r>
            <a:r>
              <a:rPr lang="en-US" sz="2000" b="1" dirty="0" smtClean="0">
                <a:solidFill>
                  <a:srgbClr val="FF0000"/>
                </a:solidFill>
                <a:latin typeface="Times New Roman" pitchFamily="18" charset="0"/>
                <a:cs typeface="Times New Roman" pitchFamily="18" charset="0"/>
              </a:rPr>
              <a:t>virtualized resources </a:t>
            </a:r>
            <a:r>
              <a:rPr lang="en-US" sz="2000" dirty="0" smtClean="0">
                <a:latin typeface="Times New Roman" pitchFamily="18" charset="0"/>
                <a:cs typeface="Times New Roman" pitchFamily="18" charset="0"/>
              </a:rPr>
              <a:t>such as servers, disks, networks, and IP addresses, we are still </a:t>
            </a:r>
            <a:r>
              <a:rPr lang="en-US" sz="2000" b="1" dirty="0" smtClean="0">
                <a:latin typeface="Times New Roman" pitchFamily="18" charset="0"/>
                <a:cs typeface="Times New Roman" pitchFamily="18" charset="0"/>
              </a:rPr>
              <a:t>responsible for administering the operating system, data, applications, middleware and runtimes.</a:t>
            </a:r>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pPr lvl="1">
              <a:buFont typeface="Wingdings" pitchFamily="2" charset="2"/>
              <a:buChar char="Ø"/>
            </a:pPr>
            <a:r>
              <a:rPr lang="en-US" sz="2000" dirty="0" smtClean="0">
                <a:latin typeface="Times New Roman" pitchFamily="18" charset="0"/>
                <a:cs typeface="Times New Roman" pitchFamily="18" charset="0"/>
              </a:rPr>
              <a:t>	These cloud servers are typically </a:t>
            </a:r>
            <a:r>
              <a:rPr lang="en-US" sz="2000" b="1" dirty="0" smtClean="0">
                <a:latin typeface="Times New Roman" pitchFamily="18" charset="0"/>
                <a:cs typeface="Times New Roman" pitchFamily="18" charset="0"/>
              </a:rPr>
              <a:t>provided to the organization through a dashboard or an API</a:t>
            </a:r>
            <a:r>
              <a:rPr lang="en-US" sz="2000" dirty="0" smtClean="0">
                <a:latin typeface="Times New Roman" pitchFamily="18" charset="0"/>
                <a:cs typeface="Times New Roman" pitchFamily="18" charset="0"/>
              </a:rPr>
              <a:t>, giving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clients complete control over the entire infrastructure. </a:t>
            </a:r>
          </a:p>
          <a:p>
            <a:endParaRPr lang="en-US" sz="2000" dirty="0" smtClean="0">
              <a:latin typeface="Times New Roman" pitchFamily="18" charset="0"/>
              <a:cs typeface="Times New Roman" pitchFamily="18" charset="0"/>
            </a:endParaRPr>
          </a:p>
          <a:p>
            <a:pPr lvl="1">
              <a:buFont typeface="Wingdings" pitchFamily="2" charset="2"/>
              <a:buChar char="Ø"/>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provides the same technologies and capabilities as a traditional data center </a:t>
            </a:r>
            <a:r>
              <a:rPr lang="en-US" sz="2000" b="1" dirty="0" smtClean="0">
                <a:latin typeface="Times New Roman" pitchFamily="18" charset="0"/>
                <a:cs typeface="Times New Roman" pitchFamily="18" charset="0"/>
              </a:rPr>
              <a:t>without having to physically maintain or manage all of it</a:t>
            </a:r>
            <a:r>
              <a:rPr lang="en-US" sz="2000" dirty="0" smtClean="0">
                <a:latin typeface="Times New Roman" pitchFamily="18" charset="0"/>
                <a:cs typeface="Times New Roman" pitchFamily="18" charset="0"/>
              </a:rPr>
              <a:t>. The </a:t>
            </a:r>
            <a:r>
              <a:rPr lang="en-US" sz="2000" dirty="0" err="1" smtClean="0">
                <a:latin typeface="Times New Roman" pitchFamily="18" charset="0"/>
                <a:cs typeface="Times New Roman" pitchFamily="18" charset="0"/>
              </a:rPr>
              <a:t>IaaS</a:t>
            </a:r>
            <a:r>
              <a:rPr lang="en-US" sz="2000" dirty="0" smtClean="0">
                <a:latin typeface="Times New Roman" pitchFamily="18" charset="0"/>
                <a:cs typeface="Times New Roman" pitchFamily="18" charset="0"/>
              </a:rPr>
              <a:t> provider handles and manage the servers, hard drives, networking, virtualization, storage,  system maintenance, software updates, backup and security </a:t>
            </a:r>
          </a:p>
          <a:p>
            <a:pPr lvl="1">
              <a:lnSpc>
                <a:spcPct val="150000"/>
              </a:lnSpc>
              <a:buFont typeface="Wingdings" pitchFamily="2" charset="2"/>
              <a:buChar char="Ø"/>
            </a:pPr>
            <a:r>
              <a:rPr lang="en-US" sz="2000" dirty="0" smtClean="0"/>
              <a:t>	</a:t>
            </a: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617526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355976" y="908720"/>
            <a:ext cx="4572388" cy="4339951"/>
          </a:xfrm>
          <a:prstGeom prst="rect">
            <a:avLst/>
          </a:prstGeom>
          <a:noFill/>
          <a:ln w="9525">
            <a:noFill/>
            <a:miter lim="800000"/>
            <a:headEnd/>
            <a:tailEnd/>
          </a:ln>
          <a:effectLst/>
        </p:spPr>
      </p:pic>
      <p:sp>
        <p:nvSpPr>
          <p:cNvPr id="2" name="Rectangle 1"/>
          <p:cNvSpPr/>
          <p:nvPr/>
        </p:nvSpPr>
        <p:spPr>
          <a:xfrm>
            <a:off x="161303" y="188640"/>
            <a:ext cx="4176464" cy="5324535"/>
          </a:xfrm>
          <a:prstGeom prst="rect">
            <a:avLst/>
          </a:prstGeom>
        </p:spPr>
        <p:txBody>
          <a:bodyPr wrap="square">
            <a:spAutoFit/>
          </a:bodyPr>
          <a:lstStyle/>
          <a:p>
            <a:pPr lvl="1">
              <a:lnSpc>
                <a:spcPct val="150000"/>
              </a:lnSpc>
              <a:buFont typeface="Wingdings" pitchFamily="2" charset="2"/>
              <a:buChar char="Ø"/>
            </a:pPr>
            <a:r>
              <a:rPr lang="en-US" sz="2000" dirty="0">
                <a:latin typeface="Times New Roman" pitchFamily="18" charset="0"/>
                <a:cs typeface="Times New Roman" pitchFamily="18" charset="0"/>
              </a:rPr>
              <a:t>This service was seen was in Gmail, the </a:t>
            </a:r>
            <a:r>
              <a:rPr lang="en-US" sz="2000" b="1" dirty="0">
                <a:latin typeface="Times New Roman" pitchFamily="18" charset="0"/>
                <a:cs typeface="Times New Roman" pitchFamily="18" charset="0"/>
              </a:rPr>
              <a:t>Google email service </a:t>
            </a:r>
            <a:r>
              <a:rPr lang="en-US" sz="2000" dirty="0">
                <a:latin typeface="Times New Roman" pitchFamily="18" charset="0"/>
                <a:cs typeface="Times New Roman" pitchFamily="18" charset="0"/>
              </a:rPr>
              <a:t>where each user gets </a:t>
            </a:r>
            <a:r>
              <a:rPr lang="en-US" sz="2000" b="1" dirty="0">
                <a:latin typeface="Times New Roman" pitchFamily="18" charset="0"/>
                <a:cs typeface="Times New Roman" pitchFamily="18" charset="0"/>
              </a:rPr>
              <a:t>around 8 GB </a:t>
            </a:r>
            <a:r>
              <a:rPr lang="en-US" sz="2000" dirty="0">
                <a:latin typeface="Times New Roman" pitchFamily="18" charset="0"/>
                <a:cs typeface="Times New Roman" pitchFamily="18" charset="0"/>
              </a:rPr>
              <a:t>of free storage. In order to do this, </a:t>
            </a:r>
            <a:r>
              <a:rPr lang="en-US" sz="2000" b="1" dirty="0">
                <a:latin typeface="Times New Roman" pitchFamily="18" charset="0"/>
                <a:cs typeface="Times New Roman" pitchFamily="18" charset="0"/>
              </a:rPr>
              <a:t>Google built gigantic data </a:t>
            </a:r>
            <a:r>
              <a:rPr lang="en-US" sz="2000" b="1" dirty="0" smtClean="0">
                <a:latin typeface="Times New Roman" pitchFamily="18" charset="0"/>
                <a:cs typeface="Times New Roman" pitchFamily="18" charset="0"/>
              </a:rPr>
              <a:t>centers </a:t>
            </a:r>
            <a:r>
              <a:rPr lang="en-US" sz="2000" b="1" dirty="0">
                <a:latin typeface="Times New Roman" pitchFamily="18" charset="0"/>
                <a:cs typeface="Times New Roman" pitchFamily="18" charset="0"/>
              </a:rPr>
              <a:t>consisting of (probably) millions of servers.</a:t>
            </a:r>
          </a:p>
          <a:p>
            <a:pPr>
              <a:lnSpc>
                <a:spcPct val="150000"/>
              </a:lnSpc>
            </a:pPr>
            <a:r>
              <a:rPr lang="en-US" sz="2000" b="1" dirty="0">
                <a:latin typeface="Times New Roman" pitchFamily="18" charset="0"/>
                <a:cs typeface="Times New Roman" pitchFamily="18" charset="0"/>
              </a:rPr>
              <a:t>	Examples</a:t>
            </a:r>
            <a:r>
              <a:rPr lang="en-US" sz="2000" dirty="0">
                <a:latin typeface="Times New Roman" pitchFamily="18" charset="0"/>
                <a:cs typeface="Times New Roman" pitchFamily="18" charset="0"/>
              </a:rPr>
              <a:t> of </a:t>
            </a:r>
            <a:r>
              <a:rPr lang="en-US" sz="2000" dirty="0" err="1">
                <a:latin typeface="Times New Roman" pitchFamily="18" charset="0"/>
                <a:cs typeface="Times New Roman" pitchFamily="18" charset="0"/>
              </a:rPr>
              <a:t>IaaS</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Rackspace, </a:t>
            </a:r>
            <a:r>
              <a:rPr lang="en-US" sz="2000" b="1" dirty="0">
                <a:latin typeface="Times New Roman" pitchFamily="18" charset="0"/>
                <a:cs typeface="Times New Roman" pitchFamily="18" charset="0"/>
              </a:rPr>
              <a:t>Amazon Web Services (AWS) Elastic Compute Cloud (EC2), </a:t>
            </a:r>
            <a:r>
              <a:rPr lang="en-US" sz="2000" dirty="0">
                <a:latin typeface="Times New Roman" pitchFamily="18" charset="0"/>
                <a:cs typeface="Times New Roman" pitchFamily="18" charset="0"/>
              </a:rPr>
              <a:t>Microsoft Azure, </a:t>
            </a:r>
          </a:p>
          <a:p>
            <a:r>
              <a:rPr lang="en-US" sz="2000" dirty="0">
                <a:latin typeface="Times New Roman" pitchFamily="18" charset="0"/>
                <a:cs typeface="Times New Roman" pitchFamily="18" charset="0"/>
              </a:rPr>
              <a:t>       Google Compute Engine (GCE) and </a:t>
            </a:r>
            <a:r>
              <a:rPr lang="en-US" sz="2000" dirty="0" err="1">
                <a:latin typeface="Times New Roman" pitchFamily="18" charset="0"/>
                <a:cs typeface="Times New Roman" pitchFamily="18" charset="0"/>
              </a:rPr>
              <a:t>Joye</a:t>
            </a:r>
            <a:r>
              <a:rPr lang="en-US" dirty="0" err="1">
                <a:latin typeface="Times New Roman" pitchFamily="18" charset="0"/>
                <a:cs typeface="Times New Roman" pitchFamily="18" charset="0"/>
              </a:rPr>
              <a:t>nt</a:t>
            </a:r>
            <a:r>
              <a:rPr lang="en-US" dirty="0">
                <a:latin typeface="Times New Roman" pitchFamily="18" charset="0"/>
                <a:cs typeface="Times New Roman" pitchFamily="18" charset="0"/>
              </a:rPr>
              <a:t>.</a:t>
            </a:r>
          </a:p>
        </p:txBody>
      </p:sp>
    </p:spTree>
    <p:extLst>
      <p:ext uri="{BB962C8B-B14F-4D97-AF65-F5344CB8AC3E}">
        <p14:creationId xmlns:p14="http://schemas.microsoft.com/office/powerpoint/2010/main" val="16884589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2118" y="721319"/>
            <a:ext cx="8011391" cy="1015663"/>
          </a:xfrm>
          <a:prstGeom prst="rect">
            <a:avLst/>
          </a:prstGeom>
        </p:spPr>
        <p:txBody>
          <a:bodyPr wrap="square">
            <a:spAutoFit/>
          </a:bodyPr>
          <a:lstStyle/>
          <a:p>
            <a:r>
              <a:rPr lang="en-US" sz="2000" dirty="0" err="1" smtClean="0">
                <a:latin typeface="Times New Roman" pitchFamily="18" charset="0"/>
                <a:cs typeface="Times New Roman" pitchFamily="18" charset="0"/>
              </a:rPr>
              <a:t>PaaS</a:t>
            </a:r>
            <a:r>
              <a:rPr lang="en-US" sz="2000" dirty="0" smtClean="0">
                <a:latin typeface="Times New Roman" pitchFamily="18" charset="0"/>
                <a:cs typeface="Times New Roman" pitchFamily="18" charset="0"/>
              </a:rPr>
              <a:t> specifically provides a platform for customers </a:t>
            </a:r>
            <a:r>
              <a:rPr lang="en-US" sz="2000" b="1" dirty="0" smtClean="0">
                <a:solidFill>
                  <a:srgbClr val="FF0000"/>
                </a:solidFill>
                <a:latin typeface="Times New Roman" pitchFamily="18" charset="0"/>
                <a:cs typeface="Times New Roman" pitchFamily="18" charset="0"/>
              </a:rPr>
              <a:t>to develop, run, and manage applications</a:t>
            </a:r>
            <a:r>
              <a:rPr lang="en-US" sz="2000" dirty="0" smtClean="0">
                <a:latin typeface="Times New Roman" pitchFamily="18" charset="0"/>
                <a:cs typeface="Times New Roman" pitchFamily="18" charset="0"/>
              </a:rPr>
              <a:t>.</a:t>
            </a:r>
          </a:p>
          <a:p>
            <a:r>
              <a:rPr lang="en-US" sz="2000" dirty="0" err="1" smtClean="0">
                <a:latin typeface="Times New Roman" pitchFamily="18" charset="0"/>
                <a:cs typeface="Times New Roman" pitchFamily="18" charset="0"/>
              </a:rPr>
              <a:t>PaaS</a:t>
            </a:r>
            <a:r>
              <a:rPr lang="en-US" sz="2000" dirty="0" smtClean="0">
                <a:latin typeface="Times New Roman" pitchFamily="18" charset="0"/>
                <a:cs typeface="Times New Roman" pitchFamily="18" charset="0"/>
              </a:rPr>
              <a:t> can be delivered in </a:t>
            </a:r>
            <a:r>
              <a:rPr lang="en-US" sz="2000" b="1" dirty="0" smtClean="0">
                <a:latin typeface="Times New Roman" pitchFamily="18" charset="0"/>
                <a:cs typeface="Times New Roman" pitchFamily="18" charset="0"/>
              </a:rPr>
              <a:t>three different formats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grpSp>
        <p:nvGrpSpPr>
          <p:cNvPr id="10" name="Group 9"/>
          <p:cNvGrpSpPr/>
          <p:nvPr/>
        </p:nvGrpSpPr>
        <p:grpSpPr>
          <a:xfrm>
            <a:off x="228599" y="1814384"/>
            <a:ext cx="8769929" cy="4864806"/>
            <a:chOff x="249381" y="1454166"/>
            <a:chExt cx="11693238" cy="4864806"/>
          </a:xfrm>
        </p:grpSpPr>
        <p:pic>
          <p:nvPicPr>
            <p:cNvPr id="3074" name="Picture 2"/>
            <p:cNvPicPr>
              <a:picLocks noChangeAspect="1" noChangeArrowheads="1"/>
            </p:cNvPicPr>
            <p:nvPr/>
          </p:nvPicPr>
          <p:blipFill>
            <a:blip r:embed="rId2"/>
            <a:srcRect/>
            <a:stretch>
              <a:fillRect/>
            </a:stretch>
          </p:blipFill>
          <p:spPr bwMode="auto">
            <a:xfrm>
              <a:off x="3722543" y="2423247"/>
              <a:ext cx="4552950" cy="3895725"/>
            </a:xfrm>
            <a:prstGeom prst="rect">
              <a:avLst/>
            </a:prstGeom>
            <a:noFill/>
            <a:ln w="9525">
              <a:noFill/>
              <a:miter lim="800000"/>
              <a:headEnd/>
              <a:tailEnd/>
            </a:ln>
            <a:effectLst/>
          </p:spPr>
        </p:pic>
        <p:sp>
          <p:nvSpPr>
            <p:cNvPr id="6" name="Rectangle 5"/>
            <p:cNvSpPr/>
            <p:nvPr/>
          </p:nvSpPr>
          <p:spPr>
            <a:xfrm>
              <a:off x="249381" y="1835888"/>
              <a:ext cx="4253345" cy="1077218"/>
            </a:xfrm>
            <a:prstGeom prst="rect">
              <a:avLst/>
            </a:prstGeom>
          </p:spPr>
          <p:txBody>
            <a:bodyPr wrap="square">
              <a:spAutoFit/>
            </a:bodyPr>
            <a:lstStyle/>
            <a:p>
              <a:r>
                <a:rPr lang="en-US" sz="1600" dirty="0" smtClean="0">
                  <a:latin typeface="Times New Roman" pitchFamily="18" charset="0"/>
                  <a:cs typeface="Times New Roman" pitchFamily="18" charset="0"/>
                </a:rPr>
                <a:t>cloud service from the provider. In this configuration, the customer controls software deployment with minimal configuration options.</a:t>
              </a:r>
              <a:endParaRPr lang="en-US" sz="1600" dirty="0">
                <a:latin typeface="Times New Roman" pitchFamily="18" charset="0"/>
                <a:cs typeface="Times New Roman" pitchFamily="18" charset="0"/>
              </a:endParaRPr>
            </a:p>
          </p:txBody>
        </p:sp>
        <p:sp>
          <p:nvSpPr>
            <p:cNvPr id="7" name="Rectangle 6"/>
            <p:cNvSpPr/>
            <p:nvPr/>
          </p:nvSpPr>
          <p:spPr>
            <a:xfrm>
              <a:off x="5167745" y="1454166"/>
              <a:ext cx="5624945" cy="1077218"/>
            </a:xfrm>
            <a:prstGeom prst="rect">
              <a:avLst/>
            </a:prstGeom>
          </p:spPr>
          <p:txBody>
            <a:bodyPr wrap="square">
              <a:spAutoFit/>
            </a:bodyPr>
            <a:lstStyle/>
            <a:p>
              <a:r>
                <a:rPr lang="en-US" sz="1600" dirty="0" smtClean="0">
                  <a:latin typeface="Times New Roman" pitchFamily="18" charset="0"/>
                  <a:cs typeface="Times New Roman" pitchFamily="18" charset="0"/>
                </a:rPr>
                <a:t>It supplies the networking, operating system (OS), middleware (e.g. Java runtime, .NET runtime, integration, etc.), database and other services to host the consumer’s application.</a:t>
              </a:r>
              <a:endParaRPr lang="en-US" sz="1600" dirty="0">
                <a:latin typeface="Times New Roman" pitchFamily="18" charset="0"/>
                <a:cs typeface="Times New Roman" pitchFamily="18" charset="0"/>
              </a:endParaRPr>
            </a:p>
          </p:txBody>
        </p:sp>
        <p:sp>
          <p:nvSpPr>
            <p:cNvPr id="8" name="Rectangle 7"/>
            <p:cNvSpPr/>
            <p:nvPr/>
          </p:nvSpPr>
          <p:spPr>
            <a:xfrm>
              <a:off x="8257310" y="2854920"/>
              <a:ext cx="3685309" cy="1077218"/>
            </a:xfrm>
            <a:prstGeom prst="rect">
              <a:avLst/>
            </a:prstGeom>
          </p:spPr>
          <p:txBody>
            <a:bodyPr wrap="square">
              <a:spAutoFit/>
            </a:bodyPr>
            <a:lstStyle/>
            <a:p>
              <a:r>
                <a:rPr lang="en-US" sz="1600" dirty="0" err="1" smtClean="0">
                  <a:latin typeface="Times New Roman" pitchFamily="18" charset="0"/>
                  <a:cs typeface="Times New Roman" pitchFamily="18" charset="0"/>
                </a:rPr>
                <a:t>PaaS</a:t>
              </a:r>
              <a:r>
                <a:rPr lang="en-US" sz="1600" dirty="0" smtClean="0">
                  <a:latin typeface="Times New Roman" pitchFamily="18" charset="0"/>
                  <a:cs typeface="Times New Roman" pitchFamily="18" charset="0"/>
                </a:rPr>
                <a:t> configuration can be run as software deployed on public infrastructure as a service such as AWS</a:t>
              </a:r>
            </a:p>
          </p:txBody>
        </p:sp>
      </p:grpSp>
      <p:sp>
        <p:nvSpPr>
          <p:cNvPr id="9" name="Rectangle 8"/>
          <p:cNvSpPr/>
          <p:nvPr/>
        </p:nvSpPr>
        <p:spPr>
          <a:xfrm>
            <a:off x="193876" y="180944"/>
            <a:ext cx="7225055" cy="461665"/>
          </a:xfrm>
          <a:prstGeom prst="rect">
            <a:avLst/>
          </a:prstGeom>
        </p:spPr>
        <p:txBody>
          <a:bodyPr wrap="none">
            <a:spAutoFit/>
          </a:bodyPr>
          <a:lstStyle/>
          <a:p>
            <a:r>
              <a:rPr lang="en-US" sz="2400" b="1" dirty="0" smtClean="0">
                <a:solidFill>
                  <a:srgbClr val="C00000"/>
                </a:solidFill>
                <a:latin typeface="Times New Roman" pitchFamily="18" charset="0"/>
                <a:cs typeface="Times New Roman" pitchFamily="18" charset="0"/>
              </a:rPr>
              <a:t>Platform as a Service (</a:t>
            </a:r>
            <a:r>
              <a:rPr lang="en-US" sz="2400" b="1" dirty="0" err="1" smtClean="0">
                <a:solidFill>
                  <a:srgbClr val="C00000"/>
                </a:solidFill>
                <a:latin typeface="Times New Roman" pitchFamily="18" charset="0"/>
                <a:cs typeface="Times New Roman" pitchFamily="18" charset="0"/>
              </a:rPr>
              <a:t>PaaS</a:t>
            </a:r>
            <a:r>
              <a:rPr lang="en-US" sz="2400" b="1" dirty="0" smtClean="0">
                <a:solidFill>
                  <a:srgbClr val="C00000"/>
                </a:solidFill>
                <a:latin typeface="Times New Roman" pitchFamily="18" charset="0"/>
                <a:cs typeface="Times New Roman" pitchFamily="18" charset="0"/>
              </a:rPr>
              <a:t>) Empowering Developers</a:t>
            </a:r>
          </a:p>
        </p:txBody>
      </p:sp>
    </p:spTree>
    <p:extLst>
      <p:ext uri="{BB962C8B-B14F-4D97-AF65-F5344CB8AC3E}">
        <p14:creationId xmlns:p14="http://schemas.microsoft.com/office/powerpoint/2010/main" val="28326340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469" y="151833"/>
            <a:ext cx="8998531" cy="6832640"/>
          </a:xfrm>
          <a:prstGeom prst="rect">
            <a:avLst/>
          </a:prstGeom>
        </p:spPr>
        <p:txBody>
          <a:bodyPr wrap="square">
            <a:spAutoFit/>
          </a:bodyPr>
          <a:lstStyle/>
          <a:p>
            <a:r>
              <a:rPr lang="en-US" sz="2400" b="1" dirty="0" smtClean="0">
                <a:solidFill>
                  <a:srgbClr val="C00000"/>
                </a:solidFill>
                <a:latin typeface="Times New Roman" pitchFamily="18" charset="0"/>
                <a:cs typeface="Times New Roman" pitchFamily="18" charset="0"/>
              </a:rPr>
              <a:t>Platform as a Service (</a:t>
            </a:r>
            <a:r>
              <a:rPr lang="en-US" sz="2400" b="1" dirty="0" err="1" smtClean="0">
                <a:solidFill>
                  <a:srgbClr val="C00000"/>
                </a:solidFill>
                <a:latin typeface="Times New Roman" pitchFamily="18" charset="0"/>
                <a:cs typeface="Times New Roman" pitchFamily="18" charset="0"/>
              </a:rPr>
              <a:t>PaaS</a:t>
            </a:r>
            <a:r>
              <a:rPr lang="en-US" sz="2400" b="1" dirty="0" smtClean="0">
                <a:solidFill>
                  <a:srgbClr val="C00000"/>
                </a:solidFill>
                <a:latin typeface="Times New Roman" pitchFamily="18" charset="0"/>
                <a:cs typeface="Times New Roman" pitchFamily="18" charset="0"/>
              </a:rPr>
              <a:t>) Empowering Developers</a:t>
            </a:r>
          </a:p>
          <a:p>
            <a:pPr lvl="1">
              <a:buFont typeface="Wingdings" pitchFamily="2" charset="2"/>
              <a:buChar char="Ø"/>
            </a:pPr>
            <a:r>
              <a:rPr lang="en-US" dirty="0" smtClean="0">
                <a:latin typeface="Times New Roman" pitchFamily="18" charset="0"/>
                <a:cs typeface="Times New Roman" pitchFamily="18" charset="0"/>
              </a:rPr>
              <a:t>	The second layer of the cloud is the platform – the </a:t>
            </a:r>
            <a:r>
              <a:rPr lang="en-US" dirty="0" err="1" smtClean="0">
                <a:latin typeface="Times New Roman" pitchFamily="18" charset="0"/>
                <a:cs typeface="Times New Roman" pitchFamily="18" charset="0"/>
              </a:rPr>
              <a:t>PaaS</a:t>
            </a:r>
            <a:r>
              <a:rPr lang="en-US" dirty="0" smtClean="0">
                <a:latin typeface="Times New Roman" pitchFamily="18" charset="0"/>
                <a:cs typeface="Times New Roman" pitchFamily="18" charset="0"/>
              </a:rPr>
              <a:t> (Platform as a service) where a third-party provider delivers </a:t>
            </a:r>
            <a:r>
              <a:rPr lang="en-US" b="1" dirty="0" smtClean="0">
                <a:latin typeface="Times New Roman" pitchFamily="18" charset="0"/>
                <a:cs typeface="Times New Roman" pitchFamily="18" charset="0"/>
              </a:rPr>
              <a:t>hardware and software tools to users over the internet.</a:t>
            </a:r>
            <a:r>
              <a:rPr lang="en-US" dirty="0" smtClean="0">
                <a:latin typeface="Times New Roman" pitchFamily="18" charset="0"/>
                <a:cs typeface="Times New Roman" pitchFamily="18" charset="0"/>
              </a:rPr>
              <a:t> Usually, these tools are needed for developing </a:t>
            </a:r>
            <a:r>
              <a:rPr lang="en-US" b="1" dirty="0" smtClean="0">
                <a:latin typeface="Times New Roman" pitchFamily="18" charset="0"/>
                <a:cs typeface="Times New Roman" pitchFamily="18" charset="0"/>
              </a:rPr>
              <a:t>customized software </a:t>
            </a:r>
            <a:r>
              <a:rPr lang="en-US" dirty="0" smtClean="0">
                <a:latin typeface="Times New Roman" pitchFamily="18" charset="0"/>
                <a:cs typeface="Times New Roman" pitchFamily="18" charset="0"/>
              </a:rPr>
              <a:t>- for example application development and testing </a:t>
            </a:r>
          </a:p>
          <a:p>
            <a:endParaRPr lang="en-US" dirty="0" smtClean="0">
              <a:latin typeface="Times New Roman" pitchFamily="18" charset="0"/>
              <a:cs typeface="Times New Roman" pitchFamily="18" charset="0"/>
            </a:endParaRPr>
          </a:p>
          <a:p>
            <a:pPr lvl="1">
              <a:buFont typeface="Wingdings" pitchFamily="2" charset="2"/>
              <a:buChar char="Ø"/>
            </a:pPr>
            <a:r>
              <a:rPr lang="en-US" dirty="0" smtClean="0">
                <a:latin typeface="Times New Roman" pitchFamily="18" charset="0"/>
                <a:cs typeface="Times New Roman" pitchFamily="18" charset="0"/>
              </a:rPr>
              <a:t>	A </a:t>
            </a:r>
            <a:r>
              <a:rPr lang="en-US" dirty="0" err="1" smtClean="0">
                <a:latin typeface="Times New Roman" pitchFamily="18" charset="0"/>
                <a:cs typeface="Times New Roman" pitchFamily="18" charset="0"/>
              </a:rPr>
              <a:t>PaaS</a:t>
            </a:r>
            <a:r>
              <a:rPr lang="en-US" dirty="0" smtClean="0">
                <a:latin typeface="Times New Roman" pitchFamily="18" charset="0"/>
                <a:cs typeface="Times New Roman" pitchFamily="18" charset="0"/>
              </a:rPr>
              <a:t> provider hosts the </a:t>
            </a:r>
            <a:r>
              <a:rPr lang="en-US" b="1" dirty="0" smtClean="0">
                <a:latin typeface="Times New Roman" pitchFamily="18" charset="0"/>
                <a:cs typeface="Times New Roman" pitchFamily="18" charset="0"/>
              </a:rPr>
              <a:t>hardware and software on its own infrastructure</a:t>
            </a:r>
            <a:r>
              <a:rPr lang="en-US" dirty="0" smtClean="0">
                <a:latin typeface="Times New Roman" pitchFamily="18" charset="0"/>
                <a:cs typeface="Times New Roman" pitchFamily="18" charset="0"/>
              </a:rPr>
              <a:t>. With </a:t>
            </a:r>
            <a:r>
              <a:rPr lang="en-US" dirty="0" err="1" smtClean="0">
                <a:latin typeface="Times New Roman" pitchFamily="18" charset="0"/>
                <a:cs typeface="Times New Roman" pitchFamily="18" charset="0"/>
              </a:rPr>
              <a:t>PaaS</a:t>
            </a:r>
            <a:r>
              <a:rPr lang="en-US" dirty="0" smtClean="0">
                <a:latin typeface="Times New Roman" pitchFamily="18" charset="0"/>
                <a:cs typeface="Times New Roman" pitchFamily="18" charset="0"/>
              </a:rPr>
              <a:t>, developers can focus on building their applications without having to </a:t>
            </a:r>
            <a:r>
              <a:rPr lang="en-US" b="1" dirty="0" smtClean="0">
                <a:latin typeface="Times New Roman" pitchFamily="18" charset="0"/>
                <a:cs typeface="Times New Roman" pitchFamily="18" charset="0"/>
              </a:rPr>
              <a:t>worry about operating systems, software updates, storage or infrastructure.</a:t>
            </a:r>
            <a:r>
              <a:rPr lang="en-US" dirty="0" smtClean="0">
                <a:latin typeface="Times New Roman" pitchFamily="18" charset="0"/>
                <a:cs typeface="Times New Roman" pitchFamily="18" charset="0"/>
              </a:rPr>
              <a:t> </a:t>
            </a:r>
          </a:p>
          <a:p>
            <a:pPr lvl="1">
              <a:buFont typeface="Wingdings" pitchFamily="2" charset="2"/>
              <a:buChar char="Ø"/>
            </a:pPr>
            <a:r>
              <a:rPr lang="en-US" dirty="0" smtClean="0">
                <a:latin typeface="Times New Roman" pitchFamily="18" charset="0"/>
                <a:cs typeface="Times New Roman" pitchFamily="18" charset="0"/>
              </a:rPr>
              <a:t>     We get a </a:t>
            </a:r>
            <a:r>
              <a:rPr lang="en-US" b="1" dirty="0" smtClean="0">
                <a:latin typeface="Times New Roman" pitchFamily="18" charset="0"/>
                <a:cs typeface="Times New Roman" pitchFamily="18" charset="0"/>
              </a:rPr>
              <a:t>“platform” with built-in software components for both hardware and software such as runtime libraries, tools, applications, email and HTTP servers</a:t>
            </a:r>
            <a:r>
              <a:rPr lang="en-US" dirty="0" smtClean="0">
                <a:latin typeface="Times New Roman" pitchFamily="18" charset="0"/>
                <a:cs typeface="Times New Roman" pitchFamily="18" charset="0"/>
              </a:rPr>
              <a:t>. This allows developers to rapidly develop, run, and manage their own apps without having to build and maintain the infrastructure </a:t>
            </a:r>
          </a:p>
          <a:p>
            <a:r>
              <a:rPr lang="en-US" dirty="0" smtClean="0">
                <a:latin typeface="Times New Roman" pitchFamily="18" charset="0"/>
                <a:cs typeface="Times New Roman" pitchFamily="18" charset="0"/>
              </a:rPr>
              <a:t>	</a:t>
            </a:r>
          </a:p>
          <a:p>
            <a:pPr lvl="1">
              <a:buFont typeface="Wingdings" pitchFamily="2" charset="2"/>
              <a:buChar char="Ø"/>
            </a:pPr>
            <a:r>
              <a:rPr lang="en-US" dirty="0" smtClean="0">
                <a:latin typeface="Times New Roman" pitchFamily="18" charset="0"/>
                <a:cs typeface="Times New Roman" pitchFamily="18" charset="0"/>
              </a:rPr>
              <a:t>     This setup significantly reduces the overhead costs of app development. It also makes it </a:t>
            </a:r>
            <a:r>
              <a:rPr lang="en-US" b="1" dirty="0" smtClean="0">
                <a:latin typeface="Times New Roman" pitchFamily="18" charset="0"/>
                <a:cs typeface="Times New Roman" pitchFamily="18" charset="0"/>
              </a:rPr>
              <a:t>possible for distributed teams of developers to work together on an app</a:t>
            </a:r>
            <a:r>
              <a:rPr lang="en-US" dirty="0" smtClean="0">
                <a:latin typeface="Times New Roman" pitchFamily="18" charset="0"/>
                <a:cs typeface="Times New Roman" pitchFamily="18" charset="0"/>
              </a:rPr>
              <a:t> from anywhere in the world </a:t>
            </a:r>
          </a:p>
          <a:p>
            <a:pPr fontAlgn="base"/>
            <a:r>
              <a:rPr lang="en-US" b="1" dirty="0" smtClean="0">
                <a:latin typeface="Times New Roman" pitchFamily="18" charset="0"/>
                <a:cs typeface="Times New Roman" pitchFamily="18" charset="0"/>
              </a:rPr>
              <a:t>Examples of </a:t>
            </a:r>
            <a:r>
              <a:rPr lang="en-US" b="1" dirty="0" err="1" smtClean="0">
                <a:latin typeface="Times New Roman" pitchFamily="18" charset="0"/>
                <a:cs typeface="Times New Roman" pitchFamily="18" charset="0"/>
              </a:rPr>
              <a:t>PaaS</a:t>
            </a:r>
            <a:r>
              <a:rPr lang="en-US" b="1" dirty="0" smtClean="0">
                <a:latin typeface="Times New Roman" pitchFamily="18" charset="0"/>
                <a:cs typeface="Times New Roman" pitchFamily="18" charset="0"/>
              </a:rPr>
              <a:t> may include</a:t>
            </a:r>
          </a:p>
          <a:p>
            <a:pPr marL="747713" indent="-55563" fontAlgn="base">
              <a:buFont typeface="Arial" pitchFamily="34" charset="0"/>
              <a:buChar char="•"/>
            </a:pPr>
            <a:r>
              <a:rPr lang="en-US" dirty="0" smtClean="0">
                <a:latin typeface="Times New Roman" pitchFamily="18" charset="0"/>
                <a:cs typeface="Times New Roman" pitchFamily="18" charset="0"/>
              </a:rPr>
              <a:t>	 runtimes such as Java runtimes, </a:t>
            </a:r>
          </a:p>
          <a:p>
            <a:pPr marL="692150" fontAlgn="base">
              <a:buFont typeface="Arial" pitchFamily="34" charset="0"/>
              <a:buChar char="•"/>
            </a:pPr>
            <a:r>
              <a:rPr lang="en-US" dirty="0" smtClean="0">
                <a:latin typeface="Times New Roman" pitchFamily="18" charset="0"/>
                <a:cs typeface="Times New Roman" pitchFamily="18" charset="0"/>
              </a:rPr>
              <a:t>	databases such as </a:t>
            </a:r>
            <a:r>
              <a:rPr lang="en-US" dirty="0" err="1" smtClean="0">
                <a:latin typeface="Times New Roman" pitchFamily="18" charset="0"/>
                <a:cs typeface="Times New Roman" pitchFamily="18" charset="0"/>
              </a:rPr>
              <a:t>mySQL</a:t>
            </a:r>
            <a:r>
              <a:rPr lang="en-US" dirty="0" smtClean="0">
                <a:latin typeface="Times New Roman" pitchFamily="18" charset="0"/>
                <a:cs typeface="Times New Roman" pitchFamily="18" charset="0"/>
              </a:rPr>
              <a:t> or Oracle, and </a:t>
            </a:r>
          </a:p>
          <a:p>
            <a:pPr marL="692150" fontAlgn="base">
              <a:buFont typeface="Arial" pitchFamily="34" charset="0"/>
              <a:buChar char="•"/>
            </a:pPr>
            <a:r>
              <a:rPr lang="en-US" dirty="0" smtClean="0">
                <a:latin typeface="Times New Roman" pitchFamily="18" charset="0"/>
                <a:cs typeface="Times New Roman" pitchFamily="18" charset="0"/>
              </a:rPr>
              <a:t>	web servers such as Tomcat.</a:t>
            </a:r>
          </a:p>
          <a:p>
            <a:pPr fontAlgn="base"/>
            <a:r>
              <a:rPr lang="en-US" dirty="0" smtClean="0">
                <a:latin typeface="Times New Roman" pitchFamily="18" charset="0"/>
                <a:cs typeface="Times New Roman" pitchFamily="18" charset="0"/>
              </a:rPr>
              <a:t> Another example is </a:t>
            </a:r>
            <a:r>
              <a:rPr lang="en-US" b="1" dirty="0" smtClean="0">
                <a:latin typeface="Times New Roman" pitchFamily="18" charset="0"/>
                <a:cs typeface="Times New Roman" pitchFamily="18" charset="0"/>
              </a:rPr>
              <a:t>Google App Engine</a:t>
            </a:r>
            <a:r>
              <a:rPr lang="en-US" dirty="0" smtClean="0">
                <a:latin typeface="Times New Roman" pitchFamily="18" charset="0"/>
                <a:cs typeface="Times New Roman" pitchFamily="18" charset="0"/>
              </a:rPr>
              <a:t>, on which one can develop applications and let them execute on Google’s platform. Other commonly-cited examples include </a:t>
            </a:r>
            <a:r>
              <a:rPr lang="en-US" b="1" dirty="0" smtClean="0">
                <a:latin typeface="Times New Roman" pitchFamily="18" charset="0"/>
                <a:cs typeface="Times New Roman" pitchFamily="18" charset="0"/>
              </a:rPr>
              <a:t>AWS Elastic Beanstalk</a:t>
            </a:r>
            <a:r>
              <a:rPr lang="en-US" dirty="0" smtClean="0">
                <a:latin typeface="Times New Roman" pitchFamily="18" charset="0"/>
                <a:cs typeface="Times New Roman" pitchFamily="18" charset="0"/>
              </a:rPr>
              <a:t>, Windows Azure, </a:t>
            </a:r>
            <a:r>
              <a:rPr lang="en-US" dirty="0" err="1" smtClean="0">
                <a:latin typeface="Times New Roman" pitchFamily="18" charset="0"/>
                <a:cs typeface="Times New Roman" pitchFamily="18" charset="0"/>
              </a:rPr>
              <a:t>Heroku</a:t>
            </a:r>
            <a:r>
              <a:rPr lang="en-US" dirty="0" smtClean="0">
                <a:latin typeface="Times New Roman" pitchFamily="18" charset="0"/>
                <a:cs typeface="Times New Roman" pitchFamily="18" charset="0"/>
              </a:rPr>
              <a:t>, Force.com, and Apache </a:t>
            </a:r>
            <a:r>
              <a:rPr lang="en-US" dirty="0" err="1" smtClean="0">
                <a:latin typeface="Times New Roman" pitchFamily="18" charset="0"/>
                <a:cs typeface="Times New Roman" pitchFamily="18" charset="0"/>
              </a:rPr>
              <a:t>Stratos</a:t>
            </a:r>
            <a:r>
              <a:rPr lang="en-US"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34723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3068" y="332656"/>
            <a:ext cx="8447809" cy="5909310"/>
          </a:xfrm>
          <a:prstGeom prst="rect">
            <a:avLst/>
          </a:prstGeom>
        </p:spPr>
        <p:txBody>
          <a:bodyPr wrap="square">
            <a:spAutoFit/>
          </a:bodyPr>
          <a:lstStyle/>
          <a:p>
            <a:pPr>
              <a:buFont typeface="Arial" pitchFamily="34" charset="0"/>
              <a:buChar char="•"/>
            </a:pPr>
            <a:r>
              <a:rPr lang="en-US"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The cloud can also make it easier for companies to operate internationally, because employees and customers can access the same files and applications from any location</a:t>
            </a:r>
            <a:r>
              <a:rPr lang="en-US" dirty="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buFont typeface="Arial" pitchFamily="34" charset="0"/>
              <a:buChar char="•"/>
            </a:pPr>
            <a:r>
              <a:rPr lang="en-US" sz="2400" b="1" dirty="0">
                <a:solidFill>
                  <a:srgbClr val="FF0000"/>
                </a:solidFill>
                <a:latin typeface="Times New Roman" pitchFamily="18" charset="0"/>
                <a:cs typeface="Times New Roman" pitchFamily="18" charset="0"/>
              </a:rPr>
              <a:t>The </a:t>
            </a:r>
            <a:r>
              <a:rPr lang="en-US" sz="2400" b="1" dirty="0" smtClean="0">
                <a:solidFill>
                  <a:srgbClr val="FF0000"/>
                </a:solidFill>
                <a:latin typeface="Times New Roman" pitchFamily="18" charset="0"/>
                <a:cs typeface="Times New Roman" pitchFamily="18" charset="0"/>
              </a:rPr>
              <a:t>cloud enables users to access the same files and applications from almost any device, because the computing and storage takes place on servers in a data center, instead of locally on the user device</a:t>
            </a:r>
            <a:r>
              <a:rPr lang="en-US" sz="24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r>
              <a:rPr lang="en-US" sz="2000" b="1" dirty="0" smtClean="0">
                <a:latin typeface="Times New Roman" pitchFamily="18" charset="0"/>
                <a:cs typeface="Times New Roman" pitchFamily="18" charset="0"/>
              </a:rPr>
              <a:t>Example	</a:t>
            </a:r>
          </a:p>
          <a:p>
            <a:r>
              <a:rPr lang="en-US" sz="2000" dirty="0" smtClean="0">
                <a:latin typeface="Times New Roman" pitchFamily="18" charset="0"/>
                <a:cs typeface="Times New Roman" pitchFamily="18" charset="0"/>
              </a:rPr>
              <a:t>	This is why a </a:t>
            </a:r>
            <a:r>
              <a:rPr lang="en-US" sz="2000" b="1" dirty="0" smtClean="0">
                <a:latin typeface="Times New Roman" pitchFamily="18" charset="0"/>
                <a:cs typeface="Times New Roman" pitchFamily="18" charset="0"/>
              </a:rPr>
              <a:t>user can log in to their </a:t>
            </a:r>
            <a:r>
              <a:rPr lang="en-US" sz="2000" b="1" dirty="0" err="1" smtClean="0">
                <a:latin typeface="Times New Roman" pitchFamily="18" charset="0"/>
                <a:cs typeface="Times New Roman" pitchFamily="18" charset="0"/>
              </a:rPr>
              <a:t>Instagram</a:t>
            </a:r>
            <a:r>
              <a:rPr lang="en-US" sz="2000" b="1" dirty="0" smtClean="0">
                <a:latin typeface="Times New Roman" pitchFamily="18" charset="0"/>
                <a:cs typeface="Times New Roman" pitchFamily="18" charset="0"/>
              </a:rPr>
              <a:t> account on a new phone</a:t>
            </a:r>
            <a:r>
              <a:rPr lang="en-US" sz="2000" dirty="0" smtClean="0">
                <a:latin typeface="Times New Roman" pitchFamily="18" charset="0"/>
                <a:cs typeface="Times New Roman" pitchFamily="18" charset="0"/>
              </a:rPr>
              <a:t> after their old phone breaks and still find their old account in place, with all their photos, videos, and conversation history. </a:t>
            </a:r>
          </a:p>
          <a:p>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	It works the same way with </a:t>
            </a:r>
            <a:r>
              <a:rPr lang="en-US" sz="2000" b="1" dirty="0" smtClean="0">
                <a:latin typeface="Times New Roman" pitchFamily="18" charset="0"/>
                <a:cs typeface="Times New Roman" pitchFamily="18" charset="0"/>
              </a:rPr>
              <a:t>cloud </a:t>
            </a:r>
            <a:r>
              <a:rPr lang="en-US" sz="2000" b="1" dirty="0" smtClean="0">
                <a:latin typeface="Times New Roman" pitchFamily="18" charset="0"/>
                <a:cs typeface="Times New Roman" pitchFamily="18" charset="0"/>
                <a:hlinkClick r:id="rId2"/>
              </a:rPr>
              <a:t>email</a:t>
            </a:r>
            <a:r>
              <a:rPr lang="en-US" sz="2000" b="1" dirty="0" smtClean="0">
                <a:latin typeface="Times New Roman" pitchFamily="18" charset="0"/>
                <a:cs typeface="Times New Roman" pitchFamily="18" charset="0"/>
              </a:rPr>
              <a:t> providers like Gmail or Microsoft Office 365</a:t>
            </a:r>
            <a:r>
              <a:rPr lang="en-US" sz="2000" dirty="0" smtClean="0">
                <a:latin typeface="Times New Roman" pitchFamily="18" charset="0"/>
                <a:cs typeface="Times New Roman" pitchFamily="18" charset="0"/>
              </a:rPr>
              <a:t>, and with </a:t>
            </a:r>
            <a:r>
              <a:rPr lang="en-US" sz="2000" b="1" dirty="0" smtClean="0">
                <a:latin typeface="Times New Roman" pitchFamily="18" charset="0"/>
                <a:cs typeface="Times New Roman" pitchFamily="18" charset="0"/>
                <a:hlinkClick r:id="rId3"/>
              </a:rPr>
              <a:t>cloud storage</a:t>
            </a:r>
            <a:r>
              <a:rPr lang="en-US" sz="2000" b="1" dirty="0" smtClean="0">
                <a:latin typeface="Times New Roman" pitchFamily="18" charset="0"/>
                <a:cs typeface="Times New Roman" pitchFamily="18" charset="0"/>
              </a:rPr>
              <a:t> providers like Dropbox or Google Drive.</a:t>
            </a:r>
          </a:p>
          <a:p>
            <a:endParaRPr lang="en-US" sz="20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07524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100138" y="709614"/>
            <a:ext cx="6943725" cy="5438775"/>
          </a:xfrm>
          <a:prstGeom prst="rect">
            <a:avLst/>
          </a:prstGeom>
          <a:noFill/>
          <a:ln w="9525">
            <a:noFill/>
            <a:miter lim="800000"/>
            <a:headEnd/>
            <a:tailEnd/>
          </a:ln>
          <a:effectLst/>
        </p:spPr>
      </p:pic>
    </p:spTree>
    <p:extLst>
      <p:ext uri="{BB962C8B-B14F-4D97-AF65-F5344CB8AC3E}">
        <p14:creationId xmlns:p14="http://schemas.microsoft.com/office/powerpoint/2010/main" val="28952959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s://2.bp.blogspot.com/-Eo-PgDrB78E/Wmlyg8MYApI/AAAAAAAAGIU/_r2VizgRRMY6H7o0DLmKI4HPSWWSUKIRwCLcBGAs/s1600/saaas-1.jpg"/>
          <p:cNvPicPr>
            <a:picLocks noChangeAspect="1" noChangeArrowheads="1"/>
          </p:cNvPicPr>
          <p:nvPr/>
        </p:nvPicPr>
        <p:blipFill>
          <a:blip r:embed="rId2"/>
          <a:srcRect/>
          <a:stretch>
            <a:fillRect/>
          </a:stretch>
        </p:blipFill>
        <p:spPr bwMode="auto">
          <a:xfrm>
            <a:off x="178457" y="2357431"/>
            <a:ext cx="5422421" cy="4216365"/>
          </a:xfrm>
          <a:prstGeom prst="rect">
            <a:avLst/>
          </a:prstGeom>
          <a:noFill/>
        </p:spPr>
      </p:pic>
      <p:sp>
        <p:nvSpPr>
          <p:cNvPr id="5" name="Rectangle 4"/>
          <p:cNvSpPr/>
          <p:nvPr/>
        </p:nvSpPr>
        <p:spPr>
          <a:xfrm>
            <a:off x="-1" y="13856"/>
            <a:ext cx="9144001" cy="2585323"/>
          </a:xfrm>
          <a:prstGeom prst="rect">
            <a:avLst/>
          </a:prstGeom>
        </p:spPr>
        <p:txBody>
          <a:bodyPr wrap="square">
            <a:spAutoFit/>
          </a:bodyPr>
          <a:lstStyle/>
          <a:p>
            <a:r>
              <a:rPr lang="en-US" sz="2400" b="1" dirty="0" smtClean="0">
                <a:solidFill>
                  <a:srgbClr val="C00000"/>
                </a:solidFill>
                <a:latin typeface="Times New Roman" pitchFamily="18" charset="0"/>
                <a:cs typeface="Times New Roman" pitchFamily="18" charset="0"/>
              </a:rPr>
              <a:t>Software as a Service (</a:t>
            </a:r>
            <a:r>
              <a:rPr lang="en-US" sz="2400" b="1" dirty="0" err="1" smtClean="0">
                <a:solidFill>
                  <a:srgbClr val="C00000"/>
                </a:solidFill>
                <a:latin typeface="Times New Roman" pitchFamily="18" charset="0"/>
                <a:cs typeface="Times New Roman" pitchFamily="18" charset="0"/>
              </a:rPr>
              <a:t>SaaS</a:t>
            </a:r>
            <a:r>
              <a:rPr lang="en-US" sz="2400" b="1" dirty="0" smtClean="0">
                <a:solidFill>
                  <a:srgbClr val="C00000"/>
                </a:solidFill>
                <a:latin typeface="Times New Roman" pitchFamily="18" charset="0"/>
                <a:cs typeface="Times New Roman" pitchFamily="18" charset="0"/>
              </a:rPr>
              <a:t>): Ready-to-Use Applications</a:t>
            </a:r>
          </a:p>
          <a:p>
            <a:r>
              <a:rPr lang="en-US" sz="18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Software-as–a-Service (</a:t>
            </a:r>
            <a:r>
              <a:rPr lang="en-US" sz="2000" b="1" dirty="0" err="1" smtClean="0">
                <a:latin typeface="Times New Roman" pitchFamily="18" charset="0"/>
                <a:cs typeface="Times New Roman" pitchFamily="18" charset="0"/>
              </a:rPr>
              <a:t>SaaS</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model allows to provide </a:t>
            </a:r>
            <a:r>
              <a:rPr lang="en-US" sz="2000" b="1" dirty="0" smtClean="0">
                <a:solidFill>
                  <a:srgbClr val="FF0000"/>
                </a:solidFill>
                <a:latin typeface="Times New Roman" pitchFamily="18" charset="0"/>
                <a:cs typeface="Times New Roman" pitchFamily="18" charset="0"/>
              </a:rPr>
              <a:t>software application as a service </a:t>
            </a:r>
            <a:r>
              <a:rPr lang="en-US" sz="2000" dirty="0" smtClean="0">
                <a:latin typeface="Times New Roman" pitchFamily="18" charset="0"/>
                <a:cs typeface="Times New Roman" pitchFamily="18" charset="0"/>
              </a:rPr>
              <a:t>to the end users. It refers to a software that is deployed on a host service and is accessible via Internet.</a:t>
            </a:r>
            <a:r>
              <a:rPr lang="en-US" sz="2000" dirty="0" smtClean="0"/>
              <a:t> </a:t>
            </a:r>
            <a:r>
              <a:rPr lang="en-US" sz="2000" b="1" dirty="0" smtClean="0">
                <a:latin typeface="Times New Roman" pitchFamily="18" charset="0"/>
                <a:cs typeface="Times New Roman" pitchFamily="18" charset="0"/>
              </a:rPr>
              <a:t>Instead of installing and maintaining software, we simply access it via the Internet</a:t>
            </a:r>
            <a:r>
              <a:rPr lang="en-US" sz="2000" dirty="0" smtClean="0">
                <a:latin typeface="Times New Roman" pitchFamily="18" charset="0"/>
                <a:cs typeface="Times New Roman" pitchFamily="18" charset="0"/>
              </a:rPr>
              <a:t>, freeing yourself from complex software and hardware management.</a:t>
            </a:r>
          </a:p>
          <a:p>
            <a:r>
              <a:rPr lang="en-US" sz="2000" dirty="0" smtClean="0">
                <a:latin typeface="Times New Roman" pitchFamily="18" charset="0"/>
                <a:cs typeface="Times New Roman" pitchFamily="18" charset="0"/>
              </a:rPr>
              <a:t>There are several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applications </a:t>
            </a:r>
          </a:p>
          <a:p>
            <a:r>
              <a:rPr lang="en-US" sz="1800" dirty="0" smtClean="0">
                <a:latin typeface="Times New Roman" pitchFamily="18" charset="0"/>
                <a:cs typeface="Times New Roman" pitchFamily="18" charset="0"/>
              </a:rPr>
              <a:t>	</a:t>
            </a:r>
          </a:p>
        </p:txBody>
      </p:sp>
      <p:pic>
        <p:nvPicPr>
          <p:cNvPr id="7" name="Picture 4"/>
          <p:cNvPicPr>
            <a:picLocks noChangeAspect="1" noChangeArrowheads="1"/>
          </p:cNvPicPr>
          <p:nvPr/>
        </p:nvPicPr>
        <p:blipFill>
          <a:blip r:embed="rId3"/>
          <a:srcRect/>
          <a:stretch>
            <a:fillRect/>
          </a:stretch>
        </p:blipFill>
        <p:spPr bwMode="auto">
          <a:xfrm>
            <a:off x="5834051" y="2170199"/>
            <a:ext cx="3130777" cy="4313515"/>
          </a:xfrm>
          <a:prstGeom prst="rect">
            <a:avLst/>
          </a:prstGeom>
          <a:noFill/>
          <a:ln w="9525">
            <a:solidFill>
              <a:srgbClr val="FF0000"/>
            </a:solidFill>
            <a:miter lim="800000"/>
            <a:headEnd/>
            <a:tailEnd/>
          </a:ln>
          <a:effectLst/>
        </p:spPr>
      </p:pic>
    </p:spTree>
    <p:extLst>
      <p:ext uri="{BB962C8B-B14F-4D97-AF65-F5344CB8AC3E}">
        <p14:creationId xmlns:p14="http://schemas.microsoft.com/office/powerpoint/2010/main" val="1236504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033" y="143588"/>
            <a:ext cx="8951886" cy="5386090"/>
          </a:xfrm>
          <a:prstGeom prst="rect">
            <a:avLst/>
          </a:prstGeom>
        </p:spPr>
        <p:txBody>
          <a:bodyPr wrap="square">
            <a:spAutoFit/>
          </a:bodyPr>
          <a:lstStyle/>
          <a:p>
            <a:r>
              <a:rPr lang="en-US" sz="2400" b="1" dirty="0" smtClean="0">
                <a:solidFill>
                  <a:srgbClr val="C00000"/>
                </a:solidFill>
                <a:latin typeface="Times New Roman" pitchFamily="18" charset="0"/>
                <a:cs typeface="Times New Roman" pitchFamily="18" charset="0"/>
              </a:rPr>
              <a:t>Software as a Service (</a:t>
            </a:r>
            <a:r>
              <a:rPr lang="en-US" sz="2400" b="1" dirty="0" err="1" smtClean="0">
                <a:solidFill>
                  <a:srgbClr val="C00000"/>
                </a:solidFill>
                <a:latin typeface="Times New Roman" pitchFamily="18" charset="0"/>
                <a:cs typeface="Times New Roman" pitchFamily="18" charset="0"/>
              </a:rPr>
              <a:t>SaaS</a:t>
            </a:r>
            <a:r>
              <a:rPr lang="en-US" sz="2400" b="1" dirty="0" smtClean="0">
                <a:solidFill>
                  <a:srgbClr val="C00000"/>
                </a:solidFill>
                <a:latin typeface="Times New Roman" pitchFamily="18" charset="0"/>
                <a:cs typeface="Times New Roman" pitchFamily="18" charset="0"/>
              </a:rPr>
              <a:t>): Ready-to-Use Applications</a:t>
            </a:r>
          </a:p>
          <a:p>
            <a:pPr lvl="1">
              <a:buFont typeface="Wingdings" pitchFamily="2" charset="2"/>
              <a:buChar char="Ø"/>
            </a:pPr>
            <a:r>
              <a:rPr lang="en-US"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Software as a Service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is </a:t>
            </a:r>
            <a:r>
              <a:rPr lang="en-US" sz="2000" b="1" dirty="0" smtClean="0">
                <a:latin typeface="Times New Roman" pitchFamily="18" charset="0"/>
                <a:cs typeface="Times New Roman" pitchFamily="18" charset="0"/>
              </a:rPr>
              <a:t>a web-based software deployment model </a:t>
            </a:r>
            <a:r>
              <a:rPr lang="en-US" sz="2000" dirty="0" smtClean="0">
                <a:latin typeface="Times New Roman" pitchFamily="18" charset="0"/>
                <a:cs typeface="Times New Roman" pitchFamily="18" charset="0"/>
              </a:rPr>
              <a:t>that makes the software accessible through a web browser. As a user of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software, </a:t>
            </a:r>
            <a:r>
              <a:rPr lang="en-US" sz="2000" b="1" dirty="0" smtClean="0">
                <a:latin typeface="Times New Roman" pitchFamily="18" charset="0"/>
                <a:cs typeface="Times New Roman" pitchFamily="18" charset="0"/>
              </a:rPr>
              <a:t>we don’t care where the software is hosted, which operating system it uses, or which language it is written in</a:t>
            </a:r>
            <a:r>
              <a:rPr lang="en-US" sz="2000" dirty="0" smtClean="0">
                <a:latin typeface="Times New Roman" pitchFamily="18" charset="0"/>
                <a:cs typeface="Times New Roman" pitchFamily="18" charset="0"/>
              </a:rPr>
              <a:t>. </a:t>
            </a:r>
          </a:p>
          <a:p>
            <a:pPr lvl="1"/>
            <a:endParaRPr lang="en-US" sz="2000" dirty="0" smtClean="0">
              <a:latin typeface="Times New Roman" pitchFamily="18" charset="0"/>
              <a:cs typeface="Times New Roman" pitchFamily="18" charset="0"/>
            </a:endParaRPr>
          </a:p>
          <a:p>
            <a:pPr lvl="1">
              <a:buFont typeface="Wingdings" pitchFamily="2" charset="2"/>
              <a:buChar char="Ø"/>
            </a:pPr>
            <a:r>
              <a:rPr lang="en-US" sz="2000" dirty="0" smtClean="0">
                <a:latin typeface="Times New Roman" pitchFamily="18" charset="0"/>
                <a:cs typeface="Times New Roman" pitchFamily="18" charset="0"/>
              </a:rPr>
              <a:t>	The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software is made </a:t>
            </a:r>
            <a:r>
              <a:rPr lang="en-US" sz="2000" b="1" dirty="0" smtClean="0">
                <a:latin typeface="Times New Roman" pitchFamily="18" charset="0"/>
                <a:cs typeface="Times New Roman" pitchFamily="18" charset="0"/>
              </a:rPr>
              <a:t>accessible from any device </a:t>
            </a:r>
            <a:r>
              <a:rPr lang="en-US" sz="2000" dirty="0" smtClean="0">
                <a:latin typeface="Times New Roman" pitchFamily="18" charset="0"/>
                <a:cs typeface="Times New Roman" pitchFamily="18" charset="0"/>
              </a:rPr>
              <a:t>as long we have an internet connection. With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we do not incur the capital cost of buying servers or software. </a:t>
            </a:r>
          </a:p>
          <a:p>
            <a:endParaRPr lang="en-US" sz="2000" dirty="0" smtClean="0">
              <a:latin typeface="Times New Roman" pitchFamily="18" charset="0"/>
              <a:cs typeface="Times New Roman" pitchFamily="18" charset="0"/>
            </a:endParaRPr>
          </a:p>
          <a:p>
            <a:pPr lvl="1">
              <a:buFont typeface="Wingdings" pitchFamily="2" charset="2"/>
              <a:buChar char="Ø"/>
            </a:pPr>
            <a:r>
              <a:rPr lang="en-US" sz="2000" dirty="0" smtClean="0">
                <a:latin typeface="Times New Roman" pitchFamily="18" charset="0"/>
                <a:cs typeface="Times New Roman" pitchFamily="18" charset="0"/>
              </a:rPr>
              <a:t>	The service </a:t>
            </a:r>
            <a:r>
              <a:rPr lang="en-US" sz="2000" b="1" dirty="0" smtClean="0">
                <a:latin typeface="Times New Roman" pitchFamily="18" charset="0"/>
                <a:cs typeface="Times New Roman" pitchFamily="18" charset="0"/>
              </a:rPr>
              <a:t>provider shields us from software maintenance </a:t>
            </a:r>
            <a:r>
              <a:rPr lang="en-US" sz="2000" dirty="0" smtClean="0">
                <a:latin typeface="Times New Roman" pitchFamily="18" charset="0"/>
                <a:cs typeface="Times New Roman" pitchFamily="18" charset="0"/>
              </a:rPr>
              <a:t>and we simply connect to the </a:t>
            </a:r>
            <a:r>
              <a:rPr lang="en-US" sz="2000" dirty="0" err="1" smtClean="0">
                <a:latin typeface="Times New Roman" pitchFamily="18" charset="0"/>
                <a:cs typeface="Times New Roman" pitchFamily="18" charset="0"/>
              </a:rPr>
              <a:t>SaaS</a:t>
            </a:r>
            <a:r>
              <a:rPr lang="en-US" sz="2000" dirty="0" smtClean="0">
                <a:latin typeface="Times New Roman" pitchFamily="18" charset="0"/>
                <a:cs typeface="Times New Roman" pitchFamily="18" charset="0"/>
              </a:rPr>
              <a:t> application via a console dashboard or API.</a:t>
            </a:r>
          </a:p>
          <a:p>
            <a:pPr lvl="1"/>
            <a:endParaRPr lang="en-US" sz="2000" dirty="0" smtClean="0">
              <a:latin typeface="Times New Roman" pitchFamily="18" charset="0"/>
              <a:cs typeface="Times New Roman" pitchFamily="18" charset="0"/>
            </a:endParaRPr>
          </a:p>
          <a:p>
            <a:pPr lvl="1">
              <a:buFont typeface="Wingdings" pitchFamily="2" charset="2"/>
              <a:buChar char="Ø"/>
            </a:pPr>
            <a:r>
              <a:rPr lang="en-US" sz="2000" dirty="0" smtClean="0">
                <a:latin typeface="Times New Roman" pitchFamily="18" charset="0"/>
                <a:cs typeface="Times New Roman" pitchFamily="18" charset="0"/>
              </a:rPr>
              <a:t>	 Examples would include </a:t>
            </a:r>
            <a:r>
              <a:rPr lang="en-US" sz="2000" b="1" dirty="0" smtClean="0">
                <a:latin typeface="Times New Roman" pitchFamily="18" charset="0"/>
                <a:cs typeface="Times New Roman" pitchFamily="18" charset="0"/>
              </a:rPr>
              <a:t>Microsoft Office 365, Intuit, Salesforce CRM, Zoom, </a:t>
            </a:r>
            <a:r>
              <a:rPr lang="en-US" sz="2000" b="1" dirty="0" err="1" smtClean="0">
                <a:latin typeface="Times New Roman" pitchFamily="18" charset="0"/>
                <a:cs typeface="Times New Roman" pitchFamily="18" charset="0"/>
              </a:rPr>
              <a:t>ZoomInfo</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Dropbox</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Google Apps </a:t>
            </a:r>
            <a:r>
              <a:rPr lang="en-US" sz="2000" dirty="0" smtClean="0">
                <a:latin typeface="Times New Roman" pitchFamily="18" charset="0"/>
                <a:cs typeface="Times New Roman" pitchFamily="18" charset="0"/>
              </a:rPr>
              <a:t>and many more that are for consumption by end-users. </a:t>
            </a:r>
          </a:p>
          <a:p>
            <a:pPr lvl="1"/>
            <a:endParaRPr lang="en-US" sz="2000" dirty="0" smtClean="0">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5436096" y="4869160"/>
            <a:ext cx="2304256" cy="1811666"/>
          </a:xfrm>
          <a:prstGeom prst="rect">
            <a:avLst/>
          </a:prstGeom>
        </p:spPr>
      </p:pic>
    </p:spTree>
    <p:extLst>
      <p:ext uri="{BB962C8B-B14F-4D97-AF65-F5344CB8AC3E}">
        <p14:creationId xmlns:p14="http://schemas.microsoft.com/office/powerpoint/2010/main" val="17261275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2"/>
          <a:srcRect/>
          <a:stretch>
            <a:fillRect/>
          </a:stretch>
        </p:blipFill>
        <p:spPr bwMode="auto">
          <a:xfrm>
            <a:off x="222424" y="1052736"/>
            <a:ext cx="4712030" cy="5171326"/>
          </a:xfrm>
          <a:prstGeom prst="rect">
            <a:avLst/>
          </a:prstGeom>
          <a:noFill/>
          <a:ln w="9525">
            <a:noFill/>
            <a:miter lim="800000"/>
            <a:headEnd/>
            <a:tailEnd/>
          </a:ln>
          <a:effectLst/>
        </p:spPr>
      </p:pic>
      <p:sp>
        <p:nvSpPr>
          <p:cNvPr id="3" name="TextBox 2"/>
          <p:cNvSpPr txBox="1"/>
          <p:nvPr/>
        </p:nvSpPr>
        <p:spPr>
          <a:xfrm>
            <a:off x="154460" y="0"/>
            <a:ext cx="6145731"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Benefits of </a:t>
            </a:r>
            <a:r>
              <a:rPr lang="en-US" sz="4000" dirty="0" err="1" smtClean="0">
                <a:latin typeface="Times New Roman" panose="02020603050405020304" pitchFamily="18" charset="0"/>
                <a:cs typeface="Times New Roman" panose="02020603050405020304" pitchFamily="18" charset="0"/>
              </a:rPr>
              <a:t>SaaS</a:t>
            </a:r>
            <a:endParaRPr lang="en-IN" sz="4000" dirty="0">
              <a:latin typeface="Times New Roman" panose="02020603050405020304" pitchFamily="18" charset="0"/>
              <a:cs typeface="Times New Roman" panose="02020603050405020304" pitchFamily="18" charset="0"/>
            </a:endParaRPr>
          </a:p>
        </p:txBody>
      </p:sp>
      <p:sp>
        <p:nvSpPr>
          <p:cNvPr id="2" name="Rectangle 1"/>
          <p:cNvSpPr/>
          <p:nvPr/>
        </p:nvSpPr>
        <p:spPr>
          <a:xfrm>
            <a:off x="4572000" y="1199746"/>
            <a:ext cx="4572000" cy="4093428"/>
          </a:xfrm>
          <a:prstGeom prst="rect">
            <a:avLst/>
          </a:prstGeom>
        </p:spPr>
        <p:txBody>
          <a:bodyPr>
            <a:spAutoFit/>
          </a:bodyPr>
          <a:lstStyle/>
          <a:p>
            <a:pPr marL="800067" lvl="1" indent="-342900">
              <a:buFont typeface="Wingdings" panose="05000000000000000000" pitchFamily="2" charset="2"/>
              <a:buChar char="Ø"/>
            </a:pPr>
            <a:r>
              <a:rPr lang="en-US" sz="2000" dirty="0">
                <a:latin typeface="Times New Roman" pitchFamily="18" charset="0"/>
                <a:cs typeface="Times New Roman" pitchFamily="18" charset="0"/>
              </a:rPr>
              <a:t>These applications run on the cloud and need not be downloaded to a local device. </a:t>
            </a:r>
          </a:p>
          <a:p>
            <a:endParaRPr lang="en-US" sz="2000" dirty="0">
              <a:latin typeface="Times New Roman" pitchFamily="18" charset="0"/>
              <a:cs typeface="Times New Roman" pitchFamily="18" charset="0"/>
            </a:endParaRPr>
          </a:p>
          <a:p>
            <a:pPr lvl="1">
              <a:buFont typeface="Wingdings" pitchFamily="2" charset="2"/>
              <a:buChar char="Ø"/>
            </a:pPr>
            <a:r>
              <a:rPr lang="en-US" sz="2000" dirty="0">
                <a:latin typeface="Times New Roman" pitchFamily="18" charset="0"/>
                <a:cs typeface="Times New Roman" pitchFamily="18" charset="0"/>
              </a:rPr>
              <a:t>	Web mail such as </a:t>
            </a:r>
            <a:r>
              <a:rPr lang="en-US" sz="2000" b="1" dirty="0">
                <a:latin typeface="Times New Roman" pitchFamily="18" charset="0"/>
                <a:cs typeface="Times New Roman" pitchFamily="18" charset="0"/>
              </a:rPr>
              <a:t>Outlook, Gmail, Yahoo</a:t>
            </a:r>
            <a:r>
              <a:rPr lang="en-US" sz="2000" dirty="0">
                <a:latin typeface="Times New Roman" pitchFamily="18" charset="0"/>
                <a:cs typeface="Times New Roman" pitchFamily="18" charset="0"/>
              </a:rPr>
              <a:t>, etc., is one of the earliest forms of </a:t>
            </a:r>
            <a:r>
              <a:rPr lang="en-US" sz="2000" dirty="0" err="1">
                <a:latin typeface="Times New Roman" pitchFamily="18" charset="0"/>
                <a:cs typeface="Times New Roman" pitchFamily="18" charset="0"/>
              </a:rPr>
              <a:t>SaaS</a:t>
            </a:r>
            <a:r>
              <a:rPr lang="en-US" sz="2000" dirty="0">
                <a:latin typeface="Times New Roman" pitchFamily="18" charset="0"/>
                <a:cs typeface="Times New Roman" pitchFamily="18" charset="0"/>
              </a:rPr>
              <a:t>.</a:t>
            </a:r>
          </a:p>
          <a:p>
            <a:pPr lvl="1"/>
            <a:endParaRPr lang="en-US" sz="2000" dirty="0">
              <a:latin typeface="Times New Roman" pitchFamily="18" charset="0"/>
              <a:cs typeface="Times New Roman" pitchFamily="18" charset="0"/>
            </a:endParaRPr>
          </a:p>
          <a:p>
            <a:pPr lvl="1">
              <a:buFont typeface="Wingdings" pitchFamily="2" charset="2"/>
              <a:buChar char="Ø"/>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SaaS</a:t>
            </a:r>
            <a:r>
              <a:rPr lang="en-US" sz="2000" dirty="0">
                <a:latin typeface="Times New Roman" pitchFamily="18" charset="0"/>
                <a:cs typeface="Times New Roman" pitchFamily="18" charset="0"/>
              </a:rPr>
              <a:t> makes it easy for us to focus on our core business. It is a great option for businesses that don’t have the staff or bandwidth to handle software installation and updates.</a:t>
            </a:r>
            <a:endParaRPr lang="en-US" dirty="0"/>
          </a:p>
        </p:txBody>
      </p:sp>
    </p:spTree>
    <p:extLst>
      <p:ext uri="{BB962C8B-B14F-4D97-AF65-F5344CB8AC3E}">
        <p14:creationId xmlns:p14="http://schemas.microsoft.com/office/powerpoint/2010/main" val="3957143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399" y="207362"/>
            <a:ext cx="4741122" cy="584707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18133" y="955972"/>
            <a:ext cx="1128713" cy="4849091"/>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905191" y="1094509"/>
            <a:ext cx="3238809" cy="4738256"/>
          </a:xfrm>
          <a:prstGeom prst="rect">
            <a:avLst/>
          </a:prstGeom>
          <a:noFill/>
          <a:ln w="9525">
            <a:noFill/>
            <a:miter lim="800000"/>
            <a:headEnd/>
            <a:tailEnd/>
          </a:ln>
          <a:effectLst/>
        </p:spPr>
      </p:pic>
    </p:spTree>
    <p:extLst>
      <p:ext uri="{BB962C8B-B14F-4D97-AF65-F5344CB8AC3E}">
        <p14:creationId xmlns:p14="http://schemas.microsoft.com/office/powerpoint/2010/main" val="422057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76672"/>
            <a:ext cx="8604448" cy="3231654"/>
          </a:xfrm>
          <a:prstGeom prst="rect">
            <a:avLst/>
          </a:prstGeom>
        </p:spPr>
        <p:txBody>
          <a:bodyPr wrap="square">
            <a:spAutoFit/>
          </a:bodyPr>
          <a:lstStyle/>
          <a:p>
            <a:r>
              <a:rPr lang="en-US" sz="2400" b="1" dirty="0">
                <a:solidFill>
                  <a:srgbClr val="FF0000"/>
                </a:solidFill>
                <a:latin typeface="Times New Roman" pitchFamily="18" charset="0"/>
                <a:cs typeface="Times New Roman" pitchFamily="18" charset="0"/>
              </a:rPr>
              <a:t>Multitenancy in Cloud computing:</a:t>
            </a:r>
            <a:r>
              <a:rPr lang="en-US" sz="2000" b="1" dirty="0">
                <a:solidFill>
                  <a:srgbClr val="FF0000"/>
                </a:solidFill>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 Multitenancy </a:t>
            </a:r>
            <a:r>
              <a:rPr lang="en-US" sz="2000" dirty="0">
                <a:latin typeface="Times New Roman" pitchFamily="18" charset="0"/>
                <a:cs typeface="Times New Roman" pitchFamily="18" charset="0"/>
              </a:rPr>
              <a:t>is a type of software architecture where a single software instance can serve multiple distinct user groups.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means that multiple customers of cloud vendor are using the same computing resources.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As </a:t>
            </a:r>
            <a:r>
              <a:rPr lang="en-US" sz="2000" dirty="0">
                <a:latin typeface="Times New Roman" pitchFamily="18" charset="0"/>
                <a:cs typeface="Times New Roman" pitchFamily="18" charset="0"/>
              </a:rPr>
              <a:t>they are sharing the same computing resources but the data of each Cloud customer is kept totally separate and secure.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3" name="Rectangle 2"/>
          <p:cNvSpPr/>
          <p:nvPr/>
        </p:nvSpPr>
        <p:spPr>
          <a:xfrm>
            <a:off x="467544" y="3429000"/>
            <a:ext cx="7488832" cy="707886"/>
          </a:xfrm>
          <a:prstGeom prst="rect">
            <a:avLst/>
          </a:prstGeom>
        </p:spPr>
        <p:txBody>
          <a:bodyPr wrap="square">
            <a:spAutoFit/>
          </a:bodyPr>
          <a:lstStyle/>
          <a:p>
            <a:pPr marL="342900" indent="-342900">
              <a:buFont typeface="Wingdings" pitchFamily="2" charset="2"/>
              <a:buChar char="Ø"/>
            </a:pPr>
            <a:r>
              <a:rPr lang="en-US" sz="2000" dirty="0">
                <a:latin typeface="Times New Roman" pitchFamily="18" charset="0"/>
                <a:cs typeface="Times New Roman" pitchFamily="18" charset="0"/>
              </a:rPr>
              <a:t>In cloud computing Multitenancy also refer as shared host where same resources are divided among different customer’s.</a:t>
            </a:r>
            <a:endParaRPr lang="en-IN"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4038600"/>
            <a:ext cx="27813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055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169" y="340882"/>
            <a:ext cx="8496944" cy="4093428"/>
          </a:xfrm>
          <a:prstGeom prst="rect">
            <a:avLst/>
          </a:prstGeom>
        </p:spPr>
        <p:txBody>
          <a:bodyPr wrap="square">
            <a:spAutoFit/>
          </a:bodyPr>
          <a:lstStyle/>
          <a:p>
            <a:r>
              <a:rPr lang="en-US" sz="2000" b="1" dirty="0">
                <a:solidFill>
                  <a:srgbClr val="7030A0"/>
                </a:solidFill>
                <a:latin typeface="Times New Roman" pitchFamily="18" charset="0"/>
                <a:cs typeface="Times New Roman" pitchFamily="18" charset="0"/>
              </a:rPr>
              <a:t>Advantages of Multitenancy :</a:t>
            </a:r>
          </a:p>
          <a:p>
            <a:pPr marL="285750" indent="-285750">
              <a:buFont typeface="Wingdings" pitchFamily="2" charset="2"/>
              <a:buChar char="ü"/>
            </a:pPr>
            <a:r>
              <a:rPr lang="en-US" sz="2000" dirty="0">
                <a:latin typeface="Times New Roman" pitchFamily="18" charset="0"/>
                <a:cs typeface="Times New Roman" pitchFamily="18" charset="0"/>
              </a:rPr>
              <a:t>The use of Available resources is maximized by sharing resources.</a:t>
            </a:r>
          </a:p>
          <a:p>
            <a:pPr marL="285750" indent="-285750">
              <a:buFont typeface="Wingdings" pitchFamily="2" charset="2"/>
              <a:buChar char="ü"/>
            </a:pPr>
            <a:r>
              <a:rPr lang="en-US" sz="2000" dirty="0">
                <a:latin typeface="Times New Roman" pitchFamily="18" charset="0"/>
                <a:cs typeface="Times New Roman" pitchFamily="18" charset="0"/>
              </a:rPr>
              <a:t>Customer's Cost of Physical Hardware System is reduced, and it reduces the usage of physical devices and thus power consumption and cooling cost savings.</a:t>
            </a:r>
          </a:p>
          <a:p>
            <a:pPr marL="285750" indent="-285750">
              <a:buFont typeface="Wingdings" pitchFamily="2" charset="2"/>
              <a:buChar char="ü"/>
            </a:pPr>
            <a:r>
              <a:rPr lang="en-US" sz="2000" dirty="0">
                <a:latin typeface="Times New Roman" pitchFamily="18" charset="0"/>
                <a:cs typeface="Times New Roman" pitchFamily="18" charset="0"/>
              </a:rPr>
              <a:t>Save Vendor's cost as it becomes difficult for a cloud vendor to provide separate Physical Services to each individual.</a:t>
            </a:r>
          </a:p>
          <a:p>
            <a:r>
              <a:rPr lang="en-US" sz="2000" b="1" dirty="0">
                <a:solidFill>
                  <a:srgbClr val="7030A0"/>
                </a:solidFill>
                <a:latin typeface="Times New Roman" pitchFamily="18" charset="0"/>
                <a:cs typeface="Times New Roman" pitchFamily="18" charset="0"/>
              </a:rPr>
              <a:t>Disadvantages of Multitenancy :</a:t>
            </a:r>
          </a:p>
          <a:p>
            <a:pPr marL="285750" indent="-285750">
              <a:buFont typeface="Wingdings" pitchFamily="2" charset="2"/>
              <a:buChar char="ü"/>
            </a:pPr>
            <a:r>
              <a:rPr lang="en-US" sz="2000" dirty="0">
                <a:latin typeface="Times New Roman" pitchFamily="18" charset="0"/>
                <a:cs typeface="Times New Roman" pitchFamily="18" charset="0"/>
              </a:rPr>
              <a:t>Data is stored in third-party services, which reduces our data security and puts it into vulnerable conditions</a:t>
            </a:r>
            <a:r>
              <a:rPr lang="en-US" sz="2000" dirty="0" smtClean="0">
                <a:latin typeface="Times New Roman" pitchFamily="18" charset="0"/>
                <a:cs typeface="Times New Roman" pitchFamily="18" charset="0"/>
              </a:rPr>
              <a:t>.</a:t>
            </a:r>
          </a:p>
          <a:p>
            <a:pPr marL="285750" indent="-285750">
              <a:buFont typeface="Wingdings" pitchFamily="2" charset="2"/>
              <a:buChar char="ü"/>
            </a:pPr>
            <a:endParaRPr lang="en-US" sz="2000" dirty="0">
              <a:latin typeface="Times New Roman" pitchFamily="18" charset="0"/>
              <a:cs typeface="Times New Roman" pitchFamily="18" charset="0"/>
            </a:endParaRPr>
          </a:p>
          <a:p>
            <a:pPr marL="285750" indent="-285750">
              <a:buFont typeface="Wingdings" pitchFamily="2" charset="2"/>
              <a:buChar char="ü"/>
            </a:pPr>
            <a:r>
              <a:rPr lang="en-US" sz="2000" dirty="0">
                <a:latin typeface="Times New Roman" pitchFamily="18" charset="0"/>
                <a:cs typeface="Times New Roman" pitchFamily="18" charset="0"/>
              </a:rPr>
              <a:t>Unauthorized access will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cause </a:t>
            </a:r>
            <a:r>
              <a:rPr lang="en-US" sz="2000" dirty="0">
                <a:latin typeface="Times New Roman" pitchFamily="18" charset="0"/>
                <a:cs typeface="Times New Roman" pitchFamily="18" charset="0"/>
              </a:rPr>
              <a:t>damage to data.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171825"/>
            <a:ext cx="50958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619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45" y="1343891"/>
            <a:ext cx="1870364" cy="337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69" y="1343891"/>
            <a:ext cx="1426476" cy="337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966" y="1538620"/>
            <a:ext cx="1517720" cy="248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3595256" y="1435506"/>
            <a:ext cx="1932710" cy="2443767"/>
            <a:chOff x="4710545" y="1435505"/>
            <a:chExt cx="2576946" cy="2443767"/>
          </a:xfrm>
        </p:grpSpPr>
        <p:sp>
          <p:nvSpPr>
            <p:cNvPr id="6" name="Right Arrow 5"/>
            <p:cNvSpPr/>
            <p:nvPr/>
          </p:nvSpPr>
          <p:spPr>
            <a:xfrm>
              <a:off x="4710545" y="2547497"/>
              <a:ext cx="2576946" cy="1331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Suppose you want to Learn Linux</a:t>
              </a:r>
              <a:endParaRPr lang="en-IN" b="1"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040" y="1435505"/>
              <a:ext cx="940377" cy="134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5685" y="983670"/>
            <a:ext cx="2098315" cy="409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4265" y="5318315"/>
            <a:ext cx="7772724" cy="1569660"/>
          </a:xfrm>
          <a:prstGeom prst="rect">
            <a:avLst/>
          </a:prstGeom>
        </p:spPr>
        <p:txBody>
          <a:bodyPr wrap="square">
            <a:spAutoFit/>
          </a:bodyPr>
          <a:lstStyle/>
          <a:p>
            <a:r>
              <a:rPr lang="en-US" sz="2400" dirty="0" smtClean="0">
                <a:latin typeface="Times New Roman" pitchFamily="18" charset="0"/>
                <a:cs typeface="Times New Roman" pitchFamily="18" charset="0"/>
              </a:rPr>
              <a:t>To help </a:t>
            </a:r>
            <a:r>
              <a:rPr lang="en-US" sz="2400" dirty="0">
                <a:latin typeface="Times New Roman" pitchFamily="18" charset="0"/>
                <a:cs typeface="Times New Roman" pitchFamily="18" charset="0"/>
              </a:rPr>
              <a:t>in </a:t>
            </a:r>
            <a:r>
              <a:rPr lang="en-US" sz="2400" b="1" dirty="0">
                <a:solidFill>
                  <a:srgbClr val="FF0000"/>
                </a:solidFill>
                <a:latin typeface="Times New Roman" pitchFamily="18" charset="0"/>
                <a:cs typeface="Times New Roman" pitchFamily="18" charset="0"/>
              </a:rPr>
              <a:t>reducing the number of physical machines needed for IT operations, saving on purchase costs, physical </a:t>
            </a:r>
            <a:r>
              <a:rPr lang="en-US" sz="2400" b="1" dirty="0" smtClean="0">
                <a:solidFill>
                  <a:srgbClr val="FF0000"/>
                </a:solidFill>
                <a:latin typeface="Times New Roman" pitchFamily="18" charset="0"/>
                <a:cs typeface="Times New Roman" pitchFamily="18" charset="0"/>
              </a:rPr>
              <a:t>maintenance we are going for a Technology called Virtualization</a:t>
            </a:r>
            <a:endParaRPr lang="en-IN"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8749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down)">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barn(inVertical)">
                                      <p:cBhvr>
                                        <p:cTn id="31" dur="500"/>
                                        <p:tgtEl>
                                          <p:spTgt spid="10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04" y="98523"/>
            <a:ext cx="4378796"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Virtualization</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Rectangle 2"/>
          <p:cNvSpPr/>
          <p:nvPr/>
        </p:nvSpPr>
        <p:spPr>
          <a:xfrm>
            <a:off x="238991" y="781545"/>
            <a:ext cx="8520546" cy="2816156"/>
          </a:xfrm>
          <a:prstGeom prst="rect">
            <a:avLst/>
          </a:prstGeom>
        </p:spPr>
        <p:txBody>
          <a:bodyPr wrap="square">
            <a:spAutoFit/>
          </a:bodyPr>
          <a:lstStyle/>
          <a:p>
            <a:r>
              <a:rPr lang="en-US" dirty="0" smtClean="0">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Virtualization </a:t>
            </a:r>
            <a:r>
              <a:rPr lang="en-US" sz="2200" b="1" dirty="0">
                <a:solidFill>
                  <a:srgbClr val="FF0000"/>
                </a:solidFill>
                <a:latin typeface="Times New Roman" pitchFamily="18" charset="0"/>
                <a:cs typeface="Times New Roman" pitchFamily="18" charset="0"/>
              </a:rPr>
              <a:t>is </a:t>
            </a:r>
            <a:r>
              <a:rPr lang="en-US" sz="2500" b="1" dirty="0">
                <a:solidFill>
                  <a:srgbClr val="FF0000"/>
                </a:solidFill>
                <a:latin typeface="Times New Roman" pitchFamily="18" charset="0"/>
                <a:cs typeface="Times New Roman" pitchFamily="18" charset="0"/>
              </a:rPr>
              <a:t>technology</a:t>
            </a:r>
            <a:r>
              <a:rPr lang="en-US" sz="2200" b="1" dirty="0">
                <a:solidFill>
                  <a:srgbClr val="FF0000"/>
                </a:solidFill>
                <a:latin typeface="Times New Roman" pitchFamily="18" charset="0"/>
                <a:cs typeface="Times New Roman" pitchFamily="18" charset="0"/>
              </a:rPr>
              <a:t> that you can use to create </a:t>
            </a:r>
            <a:r>
              <a:rPr lang="en-US" sz="2500" b="1" dirty="0">
                <a:solidFill>
                  <a:srgbClr val="FF0000"/>
                </a:solidFill>
                <a:latin typeface="Times New Roman" pitchFamily="18" charset="0"/>
                <a:cs typeface="Times New Roman" pitchFamily="18" charset="0"/>
              </a:rPr>
              <a:t>virtual representations </a:t>
            </a:r>
            <a:r>
              <a:rPr lang="en-US" sz="2200" b="1" dirty="0">
                <a:solidFill>
                  <a:srgbClr val="FF0000"/>
                </a:solidFill>
                <a:latin typeface="Times New Roman" pitchFamily="18" charset="0"/>
                <a:cs typeface="Times New Roman" pitchFamily="18" charset="0"/>
              </a:rPr>
              <a:t>of servers, storage, networks, and other physical </a:t>
            </a:r>
            <a:r>
              <a:rPr lang="en-US" sz="2200" b="1" dirty="0" smtClean="0">
                <a:solidFill>
                  <a:srgbClr val="FF0000"/>
                </a:solidFill>
                <a:latin typeface="Times New Roman" pitchFamily="18" charset="0"/>
                <a:cs typeface="Times New Roman" pitchFamily="18" charset="0"/>
              </a:rPr>
              <a:t>machines</a:t>
            </a: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called </a:t>
            </a:r>
            <a:r>
              <a:rPr lang="en-US" sz="2600" b="1" dirty="0" smtClean="0">
                <a:solidFill>
                  <a:srgbClr val="FF0000"/>
                </a:solidFill>
                <a:latin typeface="Times New Roman" pitchFamily="18" charset="0"/>
                <a:cs typeface="Times New Roman" pitchFamily="18" charset="0"/>
              </a:rPr>
              <a:t>Virtual Machine</a:t>
            </a:r>
          </a:p>
          <a:p>
            <a:r>
              <a:rPr lang="en-US" sz="2600" b="1" dirty="0">
                <a:solidFill>
                  <a:srgbClr val="FF0000"/>
                </a:solidFill>
                <a:latin typeface="Times New Roman" pitchFamily="18" charset="0"/>
                <a:cs typeface="Times New Roman" pitchFamily="18" charset="0"/>
              </a:rPr>
              <a:t>	</a:t>
            </a:r>
            <a:r>
              <a:rPr lang="en-US" sz="2600" b="1" dirty="0" smtClean="0">
                <a:solidFill>
                  <a:srgbClr val="FF0000"/>
                </a:solidFill>
                <a:latin typeface="Times New Roman" pitchFamily="18" charset="0"/>
                <a:cs typeface="Times New Roman" pitchFamily="18" charset="0"/>
              </a:rPr>
              <a:t>With Virtualization no need of separate hardware</a:t>
            </a:r>
          </a:p>
          <a:p>
            <a:r>
              <a:rPr lang="en-US" sz="2200" dirty="0" smtClean="0">
                <a:latin typeface="Times New Roman" pitchFamily="18" charset="0"/>
                <a:cs typeface="Times New Roman" pitchFamily="18" charset="0"/>
              </a:rPr>
              <a:t>	Virtual </a:t>
            </a:r>
            <a:r>
              <a:rPr lang="en-US" sz="2200" dirty="0">
                <a:latin typeface="Times New Roman" pitchFamily="18" charset="0"/>
                <a:cs typeface="Times New Roman" pitchFamily="18" charset="0"/>
              </a:rPr>
              <a:t>software mimics the functions of physical hardware </a:t>
            </a:r>
            <a:r>
              <a:rPr lang="en-US" sz="2500" b="1" dirty="0">
                <a:solidFill>
                  <a:srgbClr val="FF0000"/>
                </a:solidFill>
                <a:latin typeface="Times New Roman" pitchFamily="18" charset="0"/>
                <a:cs typeface="Times New Roman" pitchFamily="18" charset="0"/>
              </a:rPr>
              <a:t>to run multiple virtual machines simultaneously on a single physical machine.</a:t>
            </a:r>
            <a:endParaRPr lang="en-IN" sz="2500" b="1"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07" y="3597701"/>
            <a:ext cx="2164514" cy="26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3" y="3319793"/>
            <a:ext cx="4874987" cy="288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3392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116632"/>
            <a:ext cx="4717473" cy="6370975"/>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What is Virtualization</a:t>
            </a:r>
            <a:r>
              <a:rPr lang="en-US" sz="2000" b="1" dirty="0" smtClean="0">
                <a:latin typeface="Times New Roman" pitchFamily="18" charset="0"/>
                <a:cs typeface="Times New Roman" pitchFamily="18" charset="0"/>
              </a:rPr>
              <a:t>?</a:t>
            </a:r>
          </a:p>
          <a:p>
            <a:pPr marL="627063" indent="-355600" algn="just">
              <a:lnSpc>
                <a:spcPct val="150000"/>
              </a:lnSpc>
              <a:buFont typeface="Arial" pitchFamily="34" charset="0"/>
              <a:buChar char="•"/>
            </a:pPr>
            <a:r>
              <a:rPr lang="en-US" dirty="0" smtClean="0">
                <a:latin typeface="Times New Roman" pitchFamily="18" charset="0"/>
                <a:cs typeface="Times New Roman" pitchFamily="18" charset="0"/>
              </a:rPr>
              <a:t>Virtualization </a:t>
            </a:r>
            <a:r>
              <a:rPr lang="en-US" dirty="0">
                <a:latin typeface="Times New Roman" pitchFamily="18" charset="0"/>
                <a:cs typeface="Times New Roman" pitchFamily="18" charset="0"/>
              </a:rPr>
              <a:t>is technology that you can use to </a:t>
            </a:r>
            <a:r>
              <a:rPr lang="en-US" b="1" dirty="0" smtClean="0">
                <a:solidFill>
                  <a:srgbClr val="FF0000"/>
                </a:solidFill>
                <a:latin typeface="Times New Roman" pitchFamily="18" charset="0"/>
                <a:cs typeface="Times New Roman" pitchFamily="18" charset="0"/>
              </a:rPr>
              <a:t>create virtual representations of servers, storage, networks, and other physical machines.</a:t>
            </a:r>
          </a:p>
          <a:p>
            <a:pPr marL="627063" indent="-355600" algn="just">
              <a:lnSpc>
                <a:spcPct val="150000"/>
              </a:lnSpc>
              <a:buFont typeface="Arial" pitchFamily="34" charset="0"/>
              <a:buChar char="•"/>
            </a:pPr>
            <a:r>
              <a:rPr lang="en-US" dirty="0" smtClean="0">
                <a:latin typeface="Times New Roman" pitchFamily="18" charset="0"/>
                <a:cs typeface="Times New Roman" pitchFamily="18" charset="0"/>
              </a:rPr>
              <a:t>Virtual </a:t>
            </a:r>
            <a:r>
              <a:rPr lang="en-US" dirty="0">
                <a:latin typeface="Times New Roman" pitchFamily="18" charset="0"/>
                <a:cs typeface="Times New Roman" pitchFamily="18" charset="0"/>
              </a:rPr>
              <a:t>software mimics the functions of physical hardware to run multiple virtual machines simultaneously on a single physical machine. </a:t>
            </a:r>
            <a:endParaRPr lang="en-US" dirty="0" smtClean="0">
              <a:latin typeface="Times New Roman" pitchFamily="18" charset="0"/>
              <a:cs typeface="Times New Roman" pitchFamily="18" charset="0"/>
            </a:endParaRPr>
          </a:p>
          <a:p>
            <a:pPr marL="627063" indent="-355600" algn="just">
              <a:lnSpc>
                <a:spcPct val="150000"/>
              </a:lnSpc>
              <a:buFont typeface="Arial" pitchFamily="34" charset="0"/>
              <a:buChar char="•"/>
            </a:pPr>
            <a:r>
              <a:rPr lang="en-US" dirty="0" smtClean="0">
                <a:latin typeface="Times New Roman" pitchFamily="18" charset="0"/>
                <a:cs typeface="Times New Roman" pitchFamily="18" charset="0"/>
              </a:rPr>
              <a:t>Businesses </a:t>
            </a:r>
            <a:r>
              <a:rPr lang="en-US" dirty="0">
                <a:latin typeface="Times New Roman" pitchFamily="18" charset="0"/>
                <a:cs typeface="Times New Roman" pitchFamily="18" charset="0"/>
              </a:rPr>
              <a:t>use </a:t>
            </a:r>
            <a:r>
              <a:rPr lang="en-US" b="1" dirty="0">
                <a:solidFill>
                  <a:srgbClr val="FF0000"/>
                </a:solidFill>
                <a:latin typeface="Times New Roman" pitchFamily="18" charset="0"/>
                <a:cs typeface="Times New Roman" pitchFamily="18" charset="0"/>
              </a:rPr>
              <a:t>virtualization to use their hardware resources efficiently and get greater returns from their investment. </a:t>
            </a:r>
            <a:endParaRPr lang="en-US" b="1" dirty="0" smtClean="0">
              <a:solidFill>
                <a:srgbClr val="FF0000"/>
              </a:solidFill>
              <a:latin typeface="Times New Roman" pitchFamily="18" charset="0"/>
              <a:cs typeface="Times New Roman" pitchFamily="18" charset="0"/>
            </a:endParaRPr>
          </a:p>
          <a:p>
            <a:pPr marL="627063" indent="-355600" algn="just">
              <a:lnSpc>
                <a:spcPct val="150000"/>
              </a:lnSpc>
              <a:buFont typeface="Arial" pitchFamily="34" charset="0"/>
              <a:buChar char="•"/>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also powers cloud computing services that help organizations manage infrastructure more efficiently</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
        <p:nvSpPr>
          <p:cNvPr id="5" name="Rectangle 4"/>
          <p:cNvSpPr/>
          <p:nvPr/>
        </p:nvSpPr>
        <p:spPr>
          <a:xfrm>
            <a:off x="882311" y="0"/>
            <a:ext cx="7416824" cy="553998"/>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a:t>
            </a:r>
            <a:endParaRPr lang="en-US" sz="3000" b="1" dirty="0" smtClean="0">
              <a:solidFill>
                <a:srgbClr val="7030A0"/>
              </a:solidFill>
              <a:latin typeface="Times New Roman" pitchFamily="18" charset="0"/>
              <a:cs typeface="Times New Roman" pitchFamily="18" charset="0"/>
            </a:endParaRPr>
          </a:p>
        </p:txBody>
      </p:sp>
      <p:pic>
        <p:nvPicPr>
          <p:cNvPr id="1027" name="Picture 3" descr="C:\Users\Admin\Desktop\Virtual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51" y="1134536"/>
            <a:ext cx="4032251" cy="501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122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20402"/>
            <a:ext cx="7704856" cy="5078313"/>
          </a:xfrm>
          <a:prstGeom prst="rect">
            <a:avLst/>
          </a:prstGeom>
        </p:spPr>
        <p:txBody>
          <a:bodyPr wrap="square">
            <a:spAutoFit/>
          </a:bodyPr>
          <a:lstStyle/>
          <a:p>
            <a:r>
              <a:rPr lang="en-US" sz="3200" b="1" dirty="0">
                <a:latin typeface="Times New Roman" pitchFamily="18" charset="0"/>
                <a:cs typeface="Times New Roman" pitchFamily="18" charset="0"/>
              </a:rPr>
              <a:t>Who is using cloud computing</a:t>
            </a:r>
            <a:r>
              <a:rPr lang="en-US" sz="3200" b="1" dirty="0" smtClean="0">
                <a:latin typeface="Times New Roman" pitchFamily="18" charset="0"/>
                <a:cs typeface="Times New Roman" pitchFamily="18" charset="0"/>
              </a:rPr>
              <a:t>?</a:t>
            </a:r>
          </a:p>
          <a:p>
            <a:endParaRPr lang="en-US" sz="32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b="1" dirty="0">
                <a:solidFill>
                  <a:srgbClr val="7030A0"/>
                </a:solidFill>
                <a:latin typeface="Times New Roman" pitchFamily="18" charset="0"/>
                <a:cs typeface="Times New Roman" pitchFamily="18" charset="0"/>
              </a:rPr>
              <a:t>Organizations of every type, size, and industry </a:t>
            </a:r>
            <a:r>
              <a:rPr lang="en-US" sz="2000" dirty="0">
                <a:latin typeface="Times New Roman" pitchFamily="18" charset="0"/>
                <a:cs typeface="Times New Roman" pitchFamily="18" charset="0"/>
              </a:rPr>
              <a:t>are using the cloud for a wide variety of use cases, such as data backup, disaster recovery, email, virtual desktops, software development and testing, big data analytics, and customer-facing web applications.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For </a:t>
            </a:r>
            <a:r>
              <a:rPr lang="en-US" sz="2000" b="1" dirty="0">
                <a:latin typeface="Times New Roman" pitchFamily="18" charset="0"/>
                <a:cs typeface="Times New Roman" pitchFamily="18" charset="0"/>
              </a:rPr>
              <a:t>example, </a:t>
            </a:r>
          </a:p>
          <a:p>
            <a:pPr lvl="2"/>
            <a:r>
              <a:rPr lang="en-US" sz="2000" b="1" dirty="0">
                <a:solidFill>
                  <a:srgbClr val="FF0000"/>
                </a:solidFill>
                <a:latin typeface="Times New Roman" pitchFamily="18" charset="0"/>
                <a:cs typeface="Times New Roman" pitchFamily="18" charset="0"/>
              </a:rPr>
              <a:t>Healthcare companies </a:t>
            </a:r>
            <a:r>
              <a:rPr lang="en-US" sz="2000" dirty="0">
                <a:latin typeface="Times New Roman" pitchFamily="18" charset="0"/>
                <a:cs typeface="Times New Roman" pitchFamily="18" charset="0"/>
              </a:rPr>
              <a:t>are using the cloud </a:t>
            </a:r>
            <a:r>
              <a:rPr lang="en-US" sz="2000" b="1" dirty="0">
                <a:solidFill>
                  <a:srgbClr val="FF0000"/>
                </a:solidFill>
                <a:latin typeface="Times New Roman" pitchFamily="18" charset="0"/>
                <a:cs typeface="Times New Roman" pitchFamily="18" charset="0"/>
              </a:rPr>
              <a:t>to develop more personalized treatments</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for patients. </a:t>
            </a:r>
            <a:r>
              <a:rPr lang="en-US" sz="2000" b="1" dirty="0">
                <a:solidFill>
                  <a:srgbClr val="FF0000"/>
                </a:solidFill>
                <a:latin typeface="Times New Roman" pitchFamily="18" charset="0"/>
                <a:cs typeface="Times New Roman" pitchFamily="18" charset="0"/>
              </a:rPr>
              <a:t>Financial services </a:t>
            </a:r>
            <a:r>
              <a:rPr lang="en-US" sz="2000" dirty="0">
                <a:latin typeface="Times New Roman" pitchFamily="18" charset="0"/>
                <a:cs typeface="Times New Roman" pitchFamily="18" charset="0"/>
              </a:rPr>
              <a:t>companies are using the cloud to power real-time fraud detection and prevention. </a:t>
            </a:r>
            <a:endParaRPr lang="en-US" sz="2000" dirty="0" smtClean="0">
              <a:latin typeface="Times New Roman" pitchFamily="18" charset="0"/>
              <a:cs typeface="Times New Roman" pitchFamily="18" charset="0"/>
            </a:endParaRPr>
          </a:p>
          <a:p>
            <a:pPr lvl="2"/>
            <a:endParaRPr lang="en-US" sz="2000" dirty="0">
              <a:latin typeface="Times New Roman" pitchFamily="18" charset="0"/>
              <a:cs typeface="Times New Roman" pitchFamily="18" charset="0"/>
            </a:endParaRPr>
          </a:p>
          <a:p>
            <a:pPr lvl="2"/>
            <a:r>
              <a:rPr lang="en-US" sz="2000" dirty="0">
                <a:latin typeface="Times New Roman" pitchFamily="18" charset="0"/>
                <a:cs typeface="Times New Roman" pitchFamily="18" charset="0"/>
              </a:rPr>
              <a:t>And </a:t>
            </a:r>
            <a:r>
              <a:rPr lang="en-US" sz="2000" b="1" dirty="0">
                <a:solidFill>
                  <a:srgbClr val="FF0000"/>
                </a:solidFill>
                <a:latin typeface="Times New Roman" pitchFamily="18" charset="0"/>
                <a:cs typeface="Times New Roman" pitchFamily="18" charset="0"/>
              </a:rPr>
              <a:t>video game makers </a:t>
            </a:r>
            <a:r>
              <a:rPr lang="en-US" sz="2000" dirty="0">
                <a:latin typeface="Times New Roman" pitchFamily="18" charset="0"/>
                <a:cs typeface="Times New Roman" pitchFamily="18" charset="0"/>
              </a:rPr>
              <a:t>are using the cloud </a:t>
            </a:r>
            <a:r>
              <a:rPr lang="en-US" sz="2000" b="1" dirty="0">
                <a:solidFill>
                  <a:srgbClr val="FF0000"/>
                </a:solidFill>
                <a:latin typeface="Times New Roman" pitchFamily="18" charset="0"/>
                <a:cs typeface="Times New Roman" pitchFamily="18" charset="0"/>
              </a:rPr>
              <a:t>to deliver online games</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to millions of players around the world.</a:t>
            </a:r>
          </a:p>
        </p:txBody>
      </p:sp>
    </p:spTree>
    <p:extLst>
      <p:ext uri="{BB962C8B-B14F-4D97-AF65-F5344CB8AC3E}">
        <p14:creationId xmlns:p14="http://schemas.microsoft.com/office/powerpoint/2010/main" val="1991973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799" y="620688"/>
            <a:ext cx="7956551" cy="6647974"/>
          </a:xfrm>
          <a:prstGeom prst="rect">
            <a:avLst/>
          </a:prstGeom>
        </p:spPr>
        <p:txBody>
          <a:bodyPr wrap="square">
            <a:spAutoFit/>
          </a:bodyPr>
          <a:lstStyle/>
          <a:p>
            <a:pPr algn="just">
              <a:lnSpc>
                <a:spcPct val="150000"/>
              </a:lnSpc>
            </a:pPr>
            <a:r>
              <a:rPr lang="en-US" sz="2400" b="1" dirty="0">
                <a:latin typeface="Times New Roman" pitchFamily="18" charset="0"/>
                <a:cs typeface="Times New Roman" pitchFamily="18" charset="0"/>
              </a:rPr>
              <a:t>Why is virtualization important</a:t>
            </a:r>
            <a:r>
              <a:rPr lang="en-US" sz="2400" b="1" dirty="0" smtClean="0">
                <a:latin typeface="Times New Roman" pitchFamily="18" charset="0"/>
                <a:cs typeface="Times New Roman" pitchFamily="18" charset="0"/>
              </a:rPr>
              <a:t>?</a:t>
            </a:r>
          </a:p>
          <a:p>
            <a:pPr marL="342900" indent="-342900" algn="just">
              <a:lnSpc>
                <a:spcPct val="150000"/>
              </a:lnSpc>
              <a:buFont typeface="Arial" pitchFamily="34" charset="0"/>
              <a:buChar char="•"/>
            </a:pPr>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can </a:t>
            </a:r>
            <a:r>
              <a:rPr lang="en-US" sz="2400" b="1" dirty="0">
                <a:latin typeface="Times New Roman" pitchFamily="18" charset="0"/>
                <a:cs typeface="Times New Roman" pitchFamily="18" charset="0"/>
              </a:rPr>
              <a:t>interact with any hardware resource with greater flexibility. </a:t>
            </a:r>
            <a:endParaRPr lang="en-US" sz="2400" b="1" dirty="0" smtClean="0">
              <a:latin typeface="Times New Roman" pitchFamily="18" charset="0"/>
              <a:cs typeface="Times New Roman" pitchFamily="18" charset="0"/>
            </a:endParaRPr>
          </a:p>
          <a:p>
            <a:pPr marL="342900" indent="-342900" algn="just">
              <a:lnSpc>
                <a:spcPct val="150000"/>
              </a:lnSpc>
              <a:buFont typeface="Arial" pitchFamily="34" charset="0"/>
              <a:buChar char="•"/>
            </a:pPr>
            <a:r>
              <a:rPr lang="en-US" sz="2400" dirty="0" smtClean="0">
                <a:latin typeface="Times New Roman" pitchFamily="18" charset="0"/>
                <a:cs typeface="Times New Roman" pitchFamily="18" charset="0"/>
              </a:rPr>
              <a:t>Physical </a:t>
            </a:r>
            <a:r>
              <a:rPr lang="en-US" sz="2400" dirty="0">
                <a:latin typeface="Times New Roman" pitchFamily="18" charset="0"/>
                <a:cs typeface="Times New Roman" pitchFamily="18" charset="0"/>
              </a:rPr>
              <a:t>servers consume electricity, take up storage space, and need maintenance. </a:t>
            </a:r>
            <a:endParaRPr lang="en-US" sz="2400" dirty="0" smtClean="0">
              <a:latin typeface="Times New Roman" pitchFamily="18" charset="0"/>
              <a:cs typeface="Times New Roman" pitchFamily="18" charset="0"/>
            </a:endParaRPr>
          </a:p>
          <a:p>
            <a:pPr marL="342900" indent="-342900" algn="just">
              <a:lnSpc>
                <a:spcPct val="150000"/>
              </a:lnSpc>
              <a:buFont typeface="Arial" pitchFamily="34" charset="0"/>
              <a:buChar char="•"/>
            </a:pPr>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are often </a:t>
            </a:r>
            <a:r>
              <a:rPr lang="en-US" sz="2400" b="1" dirty="0">
                <a:latin typeface="Times New Roman" pitchFamily="18" charset="0"/>
                <a:cs typeface="Times New Roman" pitchFamily="18" charset="0"/>
              </a:rPr>
              <a:t>limited by physical proximity and network design </a:t>
            </a:r>
            <a:r>
              <a:rPr lang="en-US" sz="2400" dirty="0">
                <a:latin typeface="Times New Roman" pitchFamily="18" charset="0"/>
                <a:cs typeface="Times New Roman" pitchFamily="18" charset="0"/>
              </a:rPr>
              <a:t>if you want to access them. </a:t>
            </a:r>
            <a:r>
              <a:rPr lang="en-US" sz="2400" b="1" dirty="0" smtClean="0">
                <a:latin typeface="Times New Roman" pitchFamily="18" charset="0"/>
                <a:cs typeface="Times New Roman" pitchFamily="18" charset="0"/>
              </a:rPr>
              <a:t>Virtualization </a:t>
            </a:r>
            <a:r>
              <a:rPr lang="en-US" sz="2400" b="1" dirty="0">
                <a:latin typeface="Times New Roman" pitchFamily="18" charset="0"/>
                <a:cs typeface="Times New Roman" pitchFamily="18" charset="0"/>
              </a:rPr>
              <a:t>removes all these limitations </a:t>
            </a:r>
            <a:r>
              <a:rPr lang="en-US" sz="2400" dirty="0">
                <a:latin typeface="Times New Roman" pitchFamily="18" charset="0"/>
                <a:cs typeface="Times New Roman" pitchFamily="18" charset="0"/>
              </a:rPr>
              <a:t>by abstracting physical hardware functionality into software. </a:t>
            </a:r>
            <a:endParaRPr lang="en-US" sz="2400" dirty="0" smtClean="0">
              <a:latin typeface="Times New Roman" pitchFamily="18" charset="0"/>
              <a:cs typeface="Times New Roman" pitchFamily="18" charset="0"/>
            </a:endParaRPr>
          </a:p>
          <a:p>
            <a:pPr marL="342900" indent="-342900" algn="just">
              <a:lnSpc>
                <a:spcPct val="150000"/>
              </a:lnSpc>
              <a:buFont typeface="Arial" pitchFamily="34" charset="0"/>
              <a:buChar char="•"/>
            </a:pPr>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can manage, maintain, and use your hardware infrastructure like an application on the web</a:t>
            </a:r>
            <a:r>
              <a:rPr lang="en-US" sz="2400" dirty="0" smtClean="0">
                <a:latin typeface="Times New Roman" pitchFamily="18" charset="0"/>
                <a:cs typeface="Times New Roman" pitchFamily="18" charset="0"/>
              </a:rPr>
              <a:t>.</a:t>
            </a:r>
          </a:p>
          <a:p>
            <a:pPr algn="just">
              <a:lnSpc>
                <a:spcPct val="150000"/>
              </a:lnSpc>
            </a:pPr>
            <a:endParaRPr lang="en-IN" sz="2000" dirty="0">
              <a:latin typeface="Times New Roman" pitchFamily="18" charset="0"/>
              <a:cs typeface="Times New Roman" pitchFamily="18" charset="0"/>
            </a:endParaRPr>
          </a:p>
        </p:txBody>
      </p:sp>
      <p:sp>
        <p:nvSpPr>
          <p:cNvPr id="5" name="Rectangle 4"/>
          <p:cNvSpPr/>
          <p:nvPr/>
        </p:nvSpPr>
        <p:spPr>
          <a:xfrm>
            <a:off x="888802" y="149279"/>
            <a:ext cx="7416824" cy="553998"/>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a:t>
            </a:r>
            <a:endParaRPr lang="en-US" sz="3000" b="1" dirty="0" smtClean="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4774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538" y="886460"/>
            <a:ext cx="8699390" cy="1154162"/>
          </a:xfrm>
          <a:prstGeom prst="rect">
            <a:avLst/>
          </a:prstGeom>
        </p:spPr>
        <p:txBody>
          <a:bodyPr wrap="square">
            <a:spAutoFit/>
          </a:bodyPr>
          <a:lstStyle/>
          <a:p>
            <a:pPr algn="just">
              <a:lnSpc>
                <a:spcPct val="150000"/>
              </a:lnSpc>
            </a:pPr>
            <a:r>
              <a:rPr lang="en-US" sz="2300" dirty="0" smtClean="0">
                <a:latin typeface="Times New Roman" pitchFamily="18" charset="0"/>
                <a:cs typeface="Times New Roman" pitchFamily="18" charset="0"/>
              </a:rPr>
              <a:t>The </a:t>
            </a:r>
            <a:r>
              <a:rPr lang="en-US" sz="2300" dirty="0">
                <a:latin typeface="Times New Roman" pitchFamily="18" charset="0"/>
                <a:cs typeface="Times New Roman" pitchFamily="18" charset="0"/>
              </a:rPr>
              <a:t>architecture of virtualization in cloud computing involves the </a:t>
            </a:r>
            <a:r>
              <a:rPr lang="en-US" sz="2300" b="1" dirty="0">
                <a:latin typeface="Times New Roman" pitchFamily="18" charset="0"/>
                <a:cs typeface="Times New Roman" pitchFamily="18" charset="0"/>
              </a:rPr>
              <a:t>following </a:t>
            </a:r>
            <a:r>
              <a:rPr lang="en-US" sz="2300" b="1" dirty="0" smtClean="0">
                <a:latin typeface="Times New Roman" pitchFamily="18" charset="0"/>
                <a:cs typeface="Times New Roman" pitchFamily="18" charset="0"/>
              </a:rPr>
              <a:t>components</a:t>
            </a:r>
            <a:r>
              <a:rPr lang="en-US" sz="2000" dirty="0" smtClean="0">
                <a:latin typeface="Times New Roman" pitchFamily="18" charset="0"/>
                <a:cs typeface="Times New Roman" pitchFamily="18" charset="0"/>
              </a:rPr>
              <a:t>.</a:t>
            </a:r>
          </a:p>
        </p:txBody>
      </p:sp>
      <p:sp>
        <p:nvSpPr>
          <p:cNvPr id="5" name="Rectangle 4"/>
          <p:cNvSpPr/>
          <p:nvPr/>
        </p:nvSpPr>
        <p:spPr>
          <a:xfrm>
            <a:off x="888802" y="301686"/>
            <a:ext cx="7416824" cy="584775"/>
          </a:xfrm>
          <a:prstGeom prst="rect">
            <a:avLst/>
          </a:prstGeom>
        </p:spPr>
        <p:txBody>
          <a:bodyPr wrap="square">
            <a:spAutoFit/>
          </a:bodyPr>
          <a:lstStyle/>
          <a:p>
            <a:pPr algn="ctr"/>
            <a:r>
              <a:rPr lang="en-US" sz="3000" b="1" dirty="0" smtClean="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smtClean="0">
              <a:solidFill>
                <a:srgbClr val="7030A0"/>
              </a:solidFill>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333" y="1916832"/>
            <a:ext cx="5809631" cy="471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67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ircle(in)">
                                      <p:cBhvr>
                                        <p:cTn id="7"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850" y="815333"/>
            <a:ext cx="8274050" cy="6186309"/>
          </a:xfrm>
          <a:prstGeom prst="rect">
            <a:avLst/>
          </a:prstGeom>
        </p:spPr>
        <p:txBody>
          <a:bodyPr wrap="square">
            <a:spAutoFit/>
          </a:bodyPr>
          <a:lstStyle/>
          <a:p>
            <a:pPr algn="just">
              <a:lnSpc>
                <a:spcPct val="150000"/>
              </a:lnSpc>
            </a:pPr>
            <a:r>
              <a:rPr lang="en-US" sz="2200" b="1" dirty="0" smtClean="0">
                <a:latin typeface="Times New Roman" pitchFamily="18" charset="0"/>
                <a:cs typeface="Times New Roman" pitchFamily="18" charset="0"/>
              </a:rPr>
              <a:t>Physical Hardware:</a:t>
            </a:r>
          </a:p>
          <a:p>
            <a:pPr algn="just">
              <a:lnSpc>
                <a:spcPct val="150000"/>
              </a:lnSpc>
            </a:pP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Physical hardware includes </a:t>
            </a:r>
            <a:r>
              <a:rPr lang="en-US" sz="2000" dirty="0">
                <a:latin typeface="Times New Roman" pitchFamily="18" charset="0"/>
                <a:cs typeface="Times New Roman" pitchFamily="18" charset="0"/>
              </a:rPr>
              <a:t>the physical parts of a computer, such as the central processing unit (CPU), random access memory (RAM), motherboard, computer data storage, graphics card, sound card, and computer case. It includes external devices such as a monitor, mouse, keyboard, and speakers</a:t>
            </a:r>
            <a:r>
              <a:rPr lang="en-US" sz="2000" dirty="0" smtClean="0">
                <a:latin typeface="Times New Roman" pitchFamily="18" charset="0"/>
                <a:cs typeface="Times New Roman" pitchFamily="18" charset="0"/>
              </a:rPr>
              <a:t>.</a:t>
            </a:r>
          </a:p>
          <a:p>
            <a:pPr algn="just">
              <a:lnSpc>
                <a:spcPct val="150000"/>
              </a:lnSpc>
            </a:pPr>
            <a:r>
              <a:rPr lang="en-US" sz="2200" b="1" dirty="0" smtClean="0">
                <a:latin typeface="Times New Roman" pitchFamily="18" charset="0"/>
                <a:cs typeface="Times New Roman" pitchFamily="18" charset="0"/>
              </a:rPr>
              <a:t>Operating System:</a:t>
            </a:r>
          </a:p>
          <a:p>
            <a:pPr algn="just">
              <a:lnSpc>
                <a:spcPct val="150000"/>
              </a:lnSpc>
            </a:pPr>
            <a:r>
              <a:rPr lang="en-US" sz="2000" dirty="0" smtClean="0">
                <a:latin typeface="Times New Roman" pitchFamily="18" charset="0"/>
                <a:cs typeface="Times New Roman" pitchFamily="18" charset="0"/>
              </a:rPr>
              <a:t>	An </a:t>
            </a:r>
            <a:r>
              <a:rPr lang="en-US" sz="2000" dirty="0">
                <a:latin typeface="Times New Roman" pitchFamily="18" charset="0"/>
                <a:cs typeface="Times New Roman" pitchFamily="18" charset="0"/>
              </a:rPr>
              <a:t>operating system (OS) is system software that manages computer hardware and software resources, and provides common services for computer programs.</a:t>
            </a:r>
          </a:p>
          <a:p>
            <a:pPr algn="just">
              <a:lnSpc>
                <a:spcPct val="150000"/>
              </a:lnSpc>
            </a:pPr>
            <a:r>
              <a:rPr lang="en-US" sz="2000" dirty="0" smtClean="0">
                <a:latin typeface="Times New Roman" pitchFamily="18" charset="0"/>
                <a:cs typeface="Times New Roman" pitchFamily="18" charset="0"/>
              </a:rPr>
              <a:t>	Time-sharing </a:t>
            </a:r>
            <a:r>
              <a:rPr lang="en-US" sz="2000" dirty="0">
                <a:latin typeface="Times New Roman" pitchFamily="18" charset="0"/>
                <a:cs typeface="Times New Roman" pitchFamily="18" charset="0"/>
              </a:rPr>
              <a:t>operating systems schedule tasks for efficient use of the system and may also include accounting software for cost allocation of processor time, mass storage, peripherals, and other resources.</a:t>
            </a:r>
            <a:endParaRPr lang="en-US" sz="2000" dirty="0" smtClean="0">
              <a:latin typeface="Times New Roman" pitchFamily="18" charset="0"/>
              <a:cs typeface="Times New Roman" pitchFamily="18" charset="0"/>
            </a:endParaRPr>
          </a:p>
        </p:txBody>
      </p:sp>
      <p:sp>
        <p:nvSpPr>
          <p:cNvPr id="5" name="Rectangle 4"/>
          <p:cNvSpPr/>
          <p:nvPr/>
        </p:nvSpPr>
        <p:spPr>
          <a:xfrm>
            <a:off x="888802" y="149280"/>
            <a:ext cx="7416824" cy="584775"/>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721521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56855"/>
            <a:ext cx="5096337" cy="7017306"/>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Virtualization Layer</a:t>
            </a:r>
            <a:r>
              <a:rPr lang="en-US" sz="2000" b="1" dirty="0" smtClean="0">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	The Virtualization layer has 7 layers:</a:t>
            </a:r>
          </a:p>
          <a:p>
            <a:pPr marL="457200" indent="-457200" algn="just">
              <a:buAutoNum type="arabicPeriod"/>
            </a:pPr>
            <a:r>
              <a:rPr lang="en-US" sz="2000" b="1" dirty="0" smtClean="0">
                <a:latin typeface="Times New Roman" pitchFamily="18" charset="0"/>
                <a:cs typeface="Times New Roman" pitchFamily="18" charset="0"/>
              </a:rPr>
              <a:t>Access </a:t>
            </a:r>
            <a:r>
              <a:rPr lang="en-US" sz="2000" b="1" dirty="0" smtClean="0">
                <a:latin typeface="Times New Roman" pitchFamily="18" charset="0"/>
                <a:cs typeface="Times New Roman" pitchFamily="18" charset="0"/>
              </a:rPr>
              <a:t>Virtualization:</a:t>
            </a:r>
            <a:r>
              <a:rPr lang="en-US" sz="2000" dirty="0">
                <a:latin typeface="Times New Roman" pitchFamily="18" charset="0"/>
                <a:cs typeface="Times New Roman" pitchFamily="18" charset="0"/>
              </a:rPr>
              <a:t> Allows applications to work with remote client devices without change, even though those remote devices were never been thought of or available when the application was written. This is called </a:t>
            </a:r>
            <a:r>
              <a:rPr lang="en-US" sz="2000" i="1" dirty="0">
                <a:latin typeface="Times New Roman" pitchFamily="18" charset="0"/>
                <a:cs typeface="Times New Roman" pitchFamily="18" charset="0"/>
              </a:rPr>
              <a:t>access virtualization</a:t>
            </a:r>
            <a:r>
              <a:rPr lang="en-US" sz="2000" i="1" dirty="0" smtClean="0">
                <a:latin typeface="Times New Roman" pitchFamily="18" charset="0"/>
                <a:cs typeface="Times New Roman" pitchFamily="18" charset="0"/>
              </a:rPr>
              <a:t>.</a:t>
            </a:r>
          </a:p>
          <a:p>
            <a:pPr marL="457200" indent="-457200" algn="just">
              <a:buAutoNum type="arabicPeriod"/>
            </a:pPr>
            <a:r>
              <a:rPr lang="en-US" sz="2000" b="1" dirty="0" smtClean="0">
                <a:latin typeface="Times New Roman" pitchFamily="18" charset="0"/>
                <a:cs typeface="Times New Roman" pitchFamily="18" charset="0"/>
              </a:rPr>
              <a:t>Application Virtualization:</a:t>
            </a:r>
            <a:r>
              <a:rPr lang="en-US" sz="2000" dirty="0">
                <a:latin typeface="Times New Roman" pitchFamily="18" charset="0"/>
                <a:cs typeface="Times New Roman" pitchFamily="18" charset="0"/>
              </a:rPr>
              <a:t> Allows applications written for one OS version or OS to happily execute in another environment; this environment can be a new OS version or an entirely different OS. This is called </a:t>
            </a:r>
            <a:r>
              <a:rPr lang="en-US" sz="2000" i="1" dirty="0">
                <a:latin typeface="Times New Roman" pitchFamily="18" charset="0"/>
                <a:cs typeface="Times New Roman" pitchFamily="18" charset="0"/>
              </a:rPr>
              <a:t>application virtualization</a:t>
            </a:r>
            <a:r>
              <a:rPr lang="en-US" sz="2000" dirty="0" smtClean="0">
                <a:latin typeface="Times New Roman" pitchFamily="18" charset="0"/>
                <a:cs typeface="Times New Roman" pitchFamily="18" charset="0"/>
              </a:rPr>
              <a:t>.</a:t>
            </a:r>
          </a:p>
          <a:p>
            <a:pPr marL="457200" indent="-457200" algn="just">
              <a:buAutoNum type="arabicPeriod"/>
            </a:pPr>
            <a:r>
              <a:rPr lang="en-US" sz="2000" b="1" dirty="0" smtClean="0">
                <a:latin typeface="Times New Roman" pitchFamily="18" charset="0"/>
                <a:cs typeface="Times New Roman" pitchFamily="18" charset="0"/>
              </a:rPr>
              <a:t>Process Virtualization </a:t>
            </a:r>
            <a:r>
              <a:rPr lang="en-US" sz="2000" b="1" dirty="0">
                <a:latin typeface="Times New Roman" pitchFamily="18" charset="0"/>
                <a:cs typeface="Times New Roman" pitchFamily="18" charset="0"/>
              </a:rPr>
              <a:t>Layer 3:</a:t>
            </a:r>
            <a:r>
              <a:rPr lang="en-US" sz="2000" dirty="0">
                <a:latin typeface="Times New Roman" pitchFamily="18" charset="0"/>
                <a:cs typeface="Times New Roman" pitchFamily="18" charset="0"/>
              </a:rPr>
              <a:t> Allows one system to support workloads as if it was many systems, or allows one workload to run across many systems as if it was a single computing resource. This is called </a:t>
            </a:r>
            <a:r>
              <a:rPr lang="en-US" sz="2000" i="1" dirty="0">
                <a:latin typeface="Times New Roman" pitchFamily="18" charset="0"/>
                <a:cs typeface="Times New Roman" pitchFamily="18" charset="0"/>
              </a:rPr>
              <a:t>processing virtualization</a:t>
            </a:r>
            <a:r>
              <a:rPr lang="en-US" sz="2000" dirty="0">
                <a:latin typeface="Times New Roman" pitchFamily="18" charset="0"/>
                <a:cs typeface="Times New Roman" pitchFamily="18" charset="0"/>
              </a:rPr>
              <a:t> </a:t>
            </a:r>
            <a:endParaRPr lang="en-US" sz="2000" i="1" dirty="0" smtClean="0">
              <a:latin typeface="Times New Roman" pitchFamily="18" charset="0"/>
              <a:cs typeface="Times New Roman" pitchFamily="18" charset="0"/>
            </a:endParaRPr>
          </a:p>
          <a:p>
            <a:pPr marL="457200" indent="-457200" algn="just">
              <a:buAutoNum type="arabicPeriod"/>
            </a:pPr>
            <a:endParaRPr lang="en-US" sz="2000" dirty="0">
              <a:latin typeface="Times New Roman" pitchFamily="18" charset="0"/>
              <a:cs typeface="Times New Roman" pitchFamily="18" charset="0"/>
            </a:endParaRPr>
          </a:p>
          <a:p>
            <a:pPr algn="just"/>
            <a:endParaRPr lang="en-US" sz="2000" b="1" dirty="0" smtClean="0">
              <a:latin typeface="Times New Roman" pitchFamily="18" charset="0"/>
              <a:cs typeface="Times New Roman" pitchFamily="18" charset="0"/>
            </a:endParaRPr>
          </a:p>
        </p:txBody>
      </p:sp>
      <p:sp>
        <p:nvSpPr>
          <p:cNvPr id="5" name="Rectangle 4"/>
          <p:cNvSpPr/>
          <p:nvPr/>
        </p:nvSpPr>
        <p:spPr>
          <a:xfrm>
            <a:off x="888802" y="53746"/>
            <a:ext cx="7416824" cy="584775"/>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a:solidFill>
                <a:srgbClr val="7030A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337" y="1035405"/>
            <a:ext cx="4047663" cy="529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820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42767"/>
            <a:ext cx="4939388" cy="5632311"/>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Virtualization Layer</a:t>
            </a:r>
            <a:r>
              <a:rPr lang="en-US" sz="2000" b="1" dirty="0" smtClean="0">
                <a:latin typeface="Times New Roman" pitchFamily="18" charset="0"/>
                <a:cs typeface="Times New Roman" pitchFamily="18" charset="0"/>
              </a:rPr>
              <a:t>:</a:t>
            </a:r>
          </a:p>
          <a:p>
            <a:pPr algn="just">
              <a:lnSpc>
                <a:spcPct val="150000"/>
              </a:lnSpc>
            </a:pP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4. Storage Virtualization:</a:t>
            </a:r>
            <a:r>
              <a:rPr lang="en-US" sz="2000" dirty="0">
                <a:latin typeface="Times New Roman" pitchFamily="18" charset="0"/>
                <a:cs typeface="Times New Roman" pitchFamily="18" charset="0"/>
              </a:rPr>
              <a:t> Allows workloads to access storage without having to know where the data is stored, what type of device is storing the data, or whether the storage is attached directly to the system hosting the workload</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or to storage in the cloud. This is called </a:t>
            </a:r>
            <a:r>
              <a:rPr lang="en-US" sz="2000" i="1" dirty="0">
                <a:latin typeface="Times New Roman" pitchFamily="18" charset="0"/>
                <a:cs typeface="Times New Roman" pitchFamily="18" charset="0"/>
              </a:rPr>
              <a:t>storage virtualization</a:t>
            </a:r>
            <a:r>
              <a:rPr lang="en-US" sz="20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5. Network Virtualization:</a:t>
            </a:r>
            <a:r>
              <a:rPr lang="en-US" sz="2000" dirty="0">
                <a:latin typeface="Times New Roman" pitchFamily="18" charset="0"/>
                <a:cs typeface="Times New Roman" pitchFamily="18" charset="0"/>
              </a:rPr>
              <a:t> Allows systems to work with other systems safely and securely, without having to care too much about the details of the underlying network. This is called </a:t>
            </a:r>
            <a:r>
              <a:rPr lang="en-US" sz="2000" i="1" dirty="0">
                <a:latin typeface="Times New Roman" pitchFamily="18" charset="0"/>
                <a:cs typeface="Times New Roman" pitchFamily="18" charset="0"/>
              </a:rPr>
              <a:t>network virtualization</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p:txBody>
      </p:sp>
      <p:sp>
        <p:nvSpPr>
          <p:cNvPr id="5" name="Rectangle 4"/>
          <p:cNvSpPr/>
          <p:nvPr/>
        </p:nvSpPr>
        <p:spPr>
          <a:xfrm>
            <a:off x="888801" y="-155908"/>
            <a:ext cx="7416824" cy="584775"/>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a:solidFill>
                <a:srgbClr val="7030A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388" y="742766"/>
            <a:ext cx="4047663" cy="503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4409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28868"/>
            <a:ext cx="4939388" cy="6093976"/>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Virtualization Layer</a:t>
            </a:r>
            <a:r>
              <a:rPr lang="en-US" sz="2000" b="1" dirty="0" smtClean="0">
                <a:latin typeface="Times New Roman" pitchFamily="18" charset="0"/>
                <a:cs typeface="Times New Roman" pitchFamily="18" charset="0"/>
              </a:rPr>
              <a:t>:</a:t>
            </a:r>
          </a:p>
          <a:p>
            <a:pPr algn="just"/>
            <a:r>
              <a:rPr lang="en-US" sz="2000" b="1" dirty="0" smtClean="0">
                <a:latin typeface="Times New Roman" pitchFamily="18" charset="0"/>
                <a:cs typeface="Times New Roman" pitchFamily="18" charset="0"/>
              </a:rPr>
              <a:t>6</a:t>
            </a:r>
            <a:r>
              <a:rPr lang="en-US" sz="2000" b="1" dirty="0" smtClean="0">
                <a:latin typeface="Times New Roman" pitchFamily="18" charset="0"/>
                <a:cs typeface="Times New Roman" pitchFamily="18" charset="0"/>
              </a:rPr>
              <a:t>. Management </a:t>
            </a:r>
            <a:r>
              <a:rPr lang="en-US" sz="2000" b="1" dirty="0">
                <a:latin typeface="Times New Roman" pitchFamily="18" charset="0"/>
                <a:cs typeface="Times New Roman" pitchFamily="18" charset="0"/>
              </a:rPr>
              <a:t>of Virtual Environment</a:t>
            </a:r>
            <a:r>
              <a:rPr lang="en-US" sz="2000" dirty="0">
                <a:latin typeface="Times New Roman" pitchFamily="18" charset="0"/>
                <a:cs typeface="Times New Roman" pitchFamily="18" charset="0"/>
              </a:rPr>
              <a:t>: Allows IT administrators and operators to easily monitor and manage virtual environments across boundaries. The boundaries can include the physical location of systems; </a:t>
            </a:r>
            <a:r>
              <a:rPr lang="en-US" sz="2000" dirty="0" err="1">
                <a:latin typeface="Times New Roman" pitchFamily="18" charset="0"/>
                <a:cs typeface="Times New Roman" pitchFamily="18" charset="0"/>
              </a:rPr>
              <a:t>OSes</a:t>
            </a:r>
            <a:r>
              <a:rPr lang="en-US" sz="2000" dirty="0">
                <a:latin typeface="Times New Roman" pitchFamily="18" charset="0"/>
                <a:cs typeface="Times New Roman" pitchFamily="18" charset="0"/>
              </a:rPr>
              <a:t> in use; applications or workloads in use; network topology; storage implementation; and how client systems connect to the applications. This is called </a:t>
            </a:r>
            <a:r>
              <a:rPr lang="en-US" sz="2000" i="1" dirty="0">
                <a:latin typeface="Times New Roman" pitchFamily="18" charset="0"/>
                <a:cs typeface="Times New Roman" pitchFamily="18" charset="0"/>
              </a:rPr>
              <a:t>management of virtualized environments</a:t>
            </a:r>
            <a:r>
              <a:rPr lang="en-US" sz="2000" dirty="0">
                <a:latin typeface="Times New Roman" pitchFamily="18" charset="0"/>
                <a:cs typeface="Times New Roman" pitchFamily="18" charset="0"/>
              </a:rPr>
              <a:t> </a:t>
            </a:r>
          </a:p>
          <a:p>
            <a:pPr algn="just"/>
            <a:r>
              <a:rPr lang="en-US" sz="2000" b="1" dirty="0" smtClean="0">
                <a:latin typeface="Times New Roman" pitchFamily="18" charset="0"/>
                <a:cs typeface="Times New Roman" pitchFamily="18" charset="0"/>
              </a:rPr>
              <a:t>7</a:t>
            </a:r>
            <a:r>
              <a:rPr lang="en-US" sz="2000" b="1" dirty="0" smtClean="0">
                <a:latin typeface="Times New Roman" pitchFamily="18" charset="0"/>
                <a:cs typeface="Times New Roman" pitchFamily="18" charset="0"/>
              </a:rPr>
              <a:t>. Security for Virtual Environment:</a:t>
            </a:r>
            <a:r>
              <a:rPr lang="en-US" sz="2000" dirty="0">
                <a:latin typeface="Times New Roman" pitchFamily="18" charset="0"/>
                <a:cs typeface="Times New Roman" pitchFamily="18" charset="0"/>
              </a:rPr>
              <a:t> Monitors and protects all of the other layers of virtualization so that only authorized use can be made of the resources. Yes, this is called </a:t>
            </a:r>
            <a:r>
              <a:rPr lang="en-US" sz="2000" i="1" dirty="0">
                <a:latin typeface="Times New Roman" pitchFamily="18" charset="0"/>
                <a:cs typeface="Times New Roman" pitchFamily="18" charset="0"/>
              </a:rPr>
              <a:t>security for virtualized </a:t>
            </a:r>
            <a:r>
              <a:rPr lang="en-US" sz="2000" i="1" dirty="0" smtClean="0">
                <a:latin typeface="Times New Roman" pitchFamily="18" charset="0"/>
                <a:cs typeface="Times New Roman" pitchFamily="18" charset="0"/>
              </a:rPr>
              <a:t>environments</a:t>
            </a:r>
          </a:p>
          <a:p>
            <a:pPr algn="just"/>
            <a:endParaRPr lang="en-US" sz="2000" i="1" dirty="0" smtClean="0">
              <a:latin typeface="Times New Roman" pitchFamily="18" charset="0"/>
              <a:cs typeface="Times New Roman" pitchFamily="18" charset="0"/>
            </a:endParaRPr>
          </a:p>
        </p:txBody>
      </p:sp>
      <p:sp>
        <p:nvSpPr>
          <p:cNvPr id="5" name="Rectangle 4"/>
          <p:cNvSpPr/>
          <p:nvPr/>
        </p:nvSpPr>
        <p:spPr>
          <a:xfrm>
            <a:off x="888801" y="-155908"/>
            <a:ext cx="7416824" cy="584775"/>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a:solidFill>
                <a:srgbClr val="7030A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388" y="1035406"/>
            <a:ext cx="4047663" cy="503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8405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907" y="150128"/>
            <a:ext cx="8514654" cy="1508105"/>
          </a:xfrm>
          <a:prstGeom prst="rect">
            <a:avLst/>
          </a:prstGeom>
        </p:spPr>
        <p:txBody>
          <a:bodyPr wrap="square">
            <a:spAutoFit/>
          </a:bodyPr>
          <a:lstStyle/>
          <a:p>
            <a:r>
              <a:rPr lang="en-US" sz="2400" b="1" dirty="0">
                <a:solidFill>
                  <a:srgbClr val="FF0000"/>
                </a:solidFill>
                <a:latin typeface="Times New Roman" pitchFamily="18" charset="0"/>
                <a:cs typeface="Times New Roman" pitchFamily="18" charset="0"/>
              </a:rPr>
              <a:t>Virtual M</a:t>
            </a:r>
            <a:r>
              <a:rPr lang="en-US" sz="2400" b="1" dirty="0" smtClean="0">
                <a:solidFill>
                  <a:srgbClr val="FF0000"/>
                </a:solidFill>
                <a:latin typeface="Times New Roman" pitchFamily="18" charset="0"/>
                <a:cs typeface="Times New Roman" pitchFamily="18" charset="0"/>
              </a:rPr>
              <a:t>achines(VM) </a:t>
            </a:r>
            <a:r>
              <a:rPr lang="en-US" sz="2400" b="1" dirty="0">
                <a:solidFill>
                  <a:srgbClr val="FF0000"/>
                </a:solidFill>
                <a:latin typeface="Times New Roman" pitchFamily="18" charset="0"/>
                <a:cs typeface="Times New Roman" pitchFamily="18" charset="0"/>
              </a:rPr>
              <a:t>and </a:t>
            </a:r>
            <a:r>
              <a:rPr lang="en-US" sz="2400" b="1" dirty="0" smtClean="0">
                <a:solidFill>
                  <a:srgbClr val="FF0000"/>
                </a:solidFill>
                <a:latin typeface="Times New Roman" pitchFamily="18" charset="0"/>
                <a:cs typeface="Times New Roman" pitchFamily="18" charset="0"/>
              </a:rPr>
              <a:t>hypervisors</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r>
              <a:rPr lang="en-US" sz="2500" b="1" dirty="0" smtClean="0">
                <a:latin typeface="Times New Roman" pitchFamily="18" charset="0"/>
                <a:cs typeface="Times New Roman" pitchFamily="18" charset="0"/>
              </a:rPr>
              <a:t>To Create this Virtualization Layer we have a software called Hypervisors</a:t>
            </a:r>
            <a:endParaRPr lang="en-US" sz="2500" b="1" dirty="0">
              <a:latin typeface="Times New Roman" pitchFamily="18" charset="0"/>
              <a:cs typeface="Times New Roman" pitchFamily="18" charset="0"/>
            </a:endParaRPr>
          </a:p>
          <a:p>
            <a:endParaRPr lang="en-IN"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408" y="2645808"/>
            <a:ext cx="792309" cy="43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26" y="2691488"/>
            <a:ext cx="793782" cy="43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1496778" y="1254488"/>
            <a:ext cx="6359233" cy="5603513"/>
            <a:chOff x="1717964" y="756760"/>
            <a:chExt cx="8478977" cy="5603513"/>
          </a:xfrm>
        </p:grpSpPr>
        <p:grpSp>
          <p:nvGrpSpPr>
            <p:cNvPr id="4" name="Group 3"/>
            <p:cNvGrpSpPr/>
            <p:nvPr/>
          </p:nvGrpSpPr>
          <p:grpSpPr>
            <a:xfrm>
              <a:off x="1717964" y="756760"/>
              <a:ext cx="8478977" cy="5603513"/>
              <a:chOff x="2141393" y="1113344"/>
              <a:chExt cx="8055551" cy="5603513"/>
            </a:xfrm>
          </p:grpSpPr>
          <p:grpSp>
            <p:nvGrpSpPr>
              <p:cNvPr id="6" name="Group 5"/>
              <p:cNvGrpSpPr/>
              <p:nvPr/>
            </p:nvGrpSpPr>
            <p:grpSpPr>
              <a:xfrm>
                <a:off x="2141393" y="1113344"/>
                <a:ext cx="5450896" cy="5065783"/>
                <a:chOff x="3457575" y="983677"/>
                <a:chExt cx="5276850" cy="4631311"/>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1243013"/>
                  <a:ext cx="5276850"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13019" y="983677"/>
                  <a:ext cx="4988267" cy="590898"/>
                </a:xfrm>
                <a:prstGeom prst="rect">
                  <a:avLst/>
                </a:prstGeom>
                <a:noFill/>
              </p:spPr>
              <p:txBody>
                <a:bodyPr wrap="square" rtlCol="0">
                  <a:spAutoFit/>
                </a:bodyPr>
                <a:lstStyle/>
                <a:p>
                  <a:r>
                    <a:rPr lang="en-US" dirty="0" smtClean="0"/>
                    <a:t>  VM1                           VM2                                  VM3</a:t>
                  </a:r>
                  <a:endParaRPr lang="en-IN" dirty="0"/>
                </a:p>
              </p:txBody>
            </p:sp>
          </p:grpSp>
          <p:sp>
            <p:nvSpPr>
              <p:cNvPr id="5" name="Right Arrow 4"/>
              <p:cNvSpPr/>
              <p:nvPr/>
            </p:nvSpPr>
            <p:spPr>
              <a:xfrm>
                <a:off x="7592289" y="1434166"/>
                <a:ext cx="2604655"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 Machine</a:t>
                </a:r>
                <a:endParaRPr lang="en-IN" dirty="0"/>
              </a:p>
            </p:txBody>
          </p:sp>
          <p:sp>
            <p:nvSpPr>
              <p:cNvPr id="7" name="Right Arrow 6"/>
              <p:cNvSpPr/>
              <p:nvPr/>
            </p:nvSpPr>
            <p:spPr>
              <a:xfrm>
                <a:off x="7592288" y="4778952"/>
                <a:ext cx="2604655"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Machine</a:t>
                </a:r>
                <a:endParaRPr lang="en-IN" dirty="0"/>
              </a:p>
            </p:txBody>
          </p:sp>
          <p:sp>
            <p:nvSpPr>
              <p:cNvPr id="8" name="Right Arrow 7"/>
              <p:cNvSpPr/>
              <p:nvPr/>
            </p:nvSpPr>
            <p:spPr>
              <a:xfrm>
                <a:off x="6234543" y="3156885"/>
                <a:ext cx="3255819" cy="80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Software to manage the VM</a:t>
                </a:r>
                <a:endParaRPr lang="en-IN" dirty="0"/>
              </a:p>
            </p:txBody>
          </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880" y="4640407"/>
                <a:ext cx="21240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425" y="6040582"/>
                <a:ext cx="1390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393" y="2645807"/>
                <a:ext cx="1390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112" y="2195822"/>
              <a:ext cx="1365669" cy="52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97" y="2216800"/>
              <a:ext cx="146374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586394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287" y="476672"/>
            <a:ext cx="8545853" cy="6740307"/>
          </a:xfrm>
          <a:prstGeom prst="rect">
            <a:avLst/>
          </a:prstGeom>
        </p:spPr>
        <p:txBody>
          <a:bodyPr wrap="square">
            <a:spAutoFit/>
          </a:bodyPr>
          <a:lstStyle/>
          <a:p>
            <a:r>
              <a:rPr lang="en-US" sz="2200" b="1" dirty="0" smtClean="0">
                <a:solidFill>
                  <a:srgbClr val="C00000"/>
                </a:solidFill>
                <a:latin typeface="Times New Roman" pitchFamily="18" charset="0"/>
                <a:cs typeface="Times New Roman" pitchFamily="18" charset="0"/>
              </a:rPr>
              <a:t>Hypervisor</a:t>
            </a:r>
          </a:p>
          <a:p>
            <a:r>
              <a:rPr lang="en-US" sz="2000" dirty="0">
                <a:latin typeface="Times New Roman" pitchFamily="18" charset="0"/>
                <a:cs typeface="Times New Roman" pitchFamily="18" charset="0"/>
              </a:rPr>
              <a:t>	The </a:t>
            </a:r>
            <a:r>
              <a:rPr lang="en-US" sz="2000" i="1" dirty="0">
                <a:latin typeface="Times New Roman" pitchFamily="18" charset="0"/>
                <a:cs typeface="Times New Roman" pitchFamily="18" charset="0"/>
              </a:rPr>
              <a:t>hypervisor</a:t>
            </a:r>
            <a:r>
              <a:rPr lang="en-US" sz="2000" dirty="0">
                <a:latin typeface="Times New Roman" pitchFamily="18" charset="0"/>
                <a:cs typeface="Times New Roman" pitchFamily="18" charset="0"/>
              </a:rPr>
              <a:t> is a </a:t>
            </a:r>
            <a:r>
              <a:rPr lang="en-US" sz="2000" b="1" dirty="0">
                <a:solidFill>
                  <a:srgbClr val="FF0000"/>
                </a:solidFill>
                <a:latin typeface="Times New Roman" pitchFamily="18" charset="0"/>
                <a:cs typeface="Times New Roman" pitchFamily="18" charset="0"/>
              </a:rPr>
              <a:t>software component that manages multiple virtual machines </a:t>
            </a:r>
            <a:r>
              <a:rPr lang="en-US" sz="2000" dirty="0">
                <a:latin typeface="Times New Roman" pitchFamily="18" charset="0"/>
                <a:cs typeface="Times New Roman" pitchFamily="18" charset="0"/>
              </a:rPr>
              <a:t>in a computer. </a:t>
            </a:r>
          </a:p>
          <a:p>
            <a:r>
              <a:rPr lang="en-US" sz="2000" dirty="0">
                <a:latin typeface="Times New Roman" pitchFamily="18" charset="0"/>
                <a:cs typeface="Times New Roman" pitchFamily="18" charset="0"/>
              </a:rPr>
              <a:t>	It ensures that each virtual machine </a:t>
            </a:r>
            <a:r>
              <a:rPr lang="en-US" sz="2000" b="1" dirty="0">
                <a:latin typeface="Times New Roman" pitchFamily="18" charset="0"/>
                <a:cs typeface="Times New Roman" pitchFamily="18" charset="0"/>
              </a:rPr>
              <a:t>gets the allocated resources and does not interfere with the operation of other virtual machines.</a:t>
            </a:r>
            <a:r>
              <a:rPr lang="en-US" sz="2000" dirty="0">
                <a:latin typeface="Times New Roman" pitchFamily="18" charset="0"/>
                <a:cs typeface="Times New Roman" pitchFamily="18" charset="0"/>
              </a:rPr>
              <a:t> </a:t>
            </a:r>
          </a:p>
          <a:p>
            <a:pPr algn="just">
              <a:lnSpc>
                <a:spcPct val="150000"/>
              </a:lnSpc>
            </a:pPr>
            <a:r>
              <a:rPr lang="en-US" sz="2200" b="1" dirty="0" smtClean="0">
                <a:solidFill>
                  <a:srgbClr val="C00000"/>
                </a:solidFill>
                <a:latin typeface="Times New Roman" pitchFamily="18" charset="0"/>
                <a:cs typeface="Times New Roman" pitchFamily="18" charset="0"/>
              </a:rPr>
              <a:t>Virtual </a:t>
            </a:r>
            <a:r>
              <a:rPr lang="en-US" sz="2200" b="1" dirty="0">
                <a:solidFill>
                  <a:srgbClr val="C00000"/>
                </a:solidFill>
                <a:latin typeface="Times New Roman" pitchFamily="18" charset="0"/>
                <a:cs typeface="Times New Roman" pitchFamily="18" charset="0"/>
              </a:rPr>
              <a:t>machine:</a:t>
            </a:r>
          </a:p>
          <a:p>
            <a:pPr marL="342900" indent="-342900" algn="just">
              <a:lnSpc>
                <a:spcPct val="150000"/>
              </a:lnSpc>
              <a:buFont typeface="Arial" pitchFamily="34" charset="0"/>
              <a:buChar char="•"/>
            </a:pPr>
            <a:r>
              <a:rPr lang="en-US" dirty="0">
                <a:latin typeface="Times New Roman" pitchFamily="18" charset="0"/>
                <a:cs typeface="Times New Roman" pitchFamily="18" charset="0"/>
              </a:rPr>
              <a:t>A virtual machine is a software-defined computer that runs on a physical computer with a separate operating system and computing resources. The physical computer is called the host machine and virtual machines are guest machines. </a:t>
            </a:r>
            <a:r>
              <a:rPr lang="en-US" b="1" dirty="0">
                <a:solidFill>
                  <a:srgbClr val="FF0000"/>
                </a:solidFill>
                <a:latin typeface="Times New Roman" pitchFamily="18" charset="0"/>
                <a:cs typeface="Times New Roman" pitchFamily="18" charset="0"/>
              </a:rPr>
              <a:t>Multiple virtual machines can run on a single physical machine. </a:t>
            </a:r>
            <a:r>
              <a:rPr lang="en-US" dirty="0">
                <a:latin typeface="Times New Roman" pitchFamily="18" charset="0"/>
                <a:cs typeface="Times New Roman" pitchFamily="18" charset="0"/>
              </a:rPr>
              <a:t>Virtual machines are abstracted from the computer hardware by a hypervisor</a:t>
            </a:r>
            <a:r>
              <a:rPr lang="en-US" dirty="0" smtClean="0">
                <a:latin typeface="Times New Roman" pitchFamily="18" charset="0"/>
                <a:cs typeface="Times New Roman" pitchFamily="18" charset="0"/>
              </a:rPr>
              <a:t>.</a:t>
            </a:r>
          </a:p>
          <a:p>
            <a:pPr marL="342900" indent="-342900" algn="just">
              <a:lnSpc>
                <a:spcPct val="150000"/>
              </a:lnSpc>
              <a:buFont typeface="Arial" pitchFamily="34" charset="0"/>
              <a:buChar char="•"/>
            </a:pPr>
            <a:r>
              <a:rPr lang="en-US" dirty="0">
                <a:latin typeface="Times New Roman" pitchFamily="18" charset="0"/>
                <a:cs typeface="Times New Roman" pitchFamily="18" charset="0"/>
              </a:rPr>
              <a:t>From the </a:t>
            </a:r>
            <a:r>
              <a:rPr lang="en-US" b="1" dirty="0">
                <a:latin typeface="Times New Roman" pitchFamily="18" charset="0"/>
                <a:cs typeface="Times New Roman" pitchFamily="18" charset="0"/>
              </a:rPr>
              <a:t>user’s perspective</a:t>
            </a:r>
            <a:r>
              <a:rPr lang="en-US" dirty="0">
                <a:latin typeface="Times New Roman" pitchFamily="18" charset="0"/>
                <a:cs typeface="Times New Roman" pitchFamily="18" charset="0"/>
              </a:rPr>
              <a:t>, the virtual machine operates like a typical server. It has settings, configurations, and installed applications. Computing resources, such as </a:t>
            </a:r>
            <a:r>
              <a:rPr lang="en-US" dirty="0" smtClean="0">
                <a:latin typeface="Times New Roman" pitchFamily="18" charset="0"/>
                <a:cs typeface="Times New Roman" pitchFamily="18" charset="0"/>
              </a:rPr>
              <a:t>CPUs, RAM, </a:t>
            </a:r>
            <a:r>
              <a:rPr lang="en-US" dirty="0">
                <a:latin typeface="Times New Roman" pitchFamily="18" charset="0"/>
                <a:cs typeface="Times New Roman" pitchFamily="18" charset="0"/>
              </a:rPr>
              <a:t>and storage appear the same as on a physical server. You can also configure and update the guest operating systems and their applications as necessary without affecting the host operating system</a:t>
            </a:r>
            <a:r>
              <a:rPr lang="en-US" dirty="0" smtClean="0">
                <a:latin typeface="Times New Roman" pitchFamily="18" charset="0"/>
                <a:cs typeface="Times New Roman" pitchFamily="18" charset="0"/>
              </a:rPr>
              <a:t>.</a:t>
            </a:r>
          </a:p>
          <a:p>
            <a:pPr marL="342900" indent="-342900" algn="just">
              <a:lnSpc>
                <a:spcPct val="150000"/>
              </a:lnSpc>
              <a:buFont typeface="Arial" pitchFamily="34" charset="0"/>
              <a:buChar char="•"/>
            </a:pPr>
            <a:endParaRPr lang="en-IN" dirty="0">
              <a:latin typeface="Times New Roman" pitchFamily="18" charset="0"/>
              <a:cs typeface="Times New Roman" pitchFamily="18" charset="0"/>
            </a:endParaRPr>
          </a:p>
        </p:txBody>
      </p:sp>
      <p:sp>
        <p:nvSpPr>
          <p:cNvPr id="5" name="Rectangle 4"/>
          <p:cNvSpPr/>
          <p:nvPr/>
        </p:nvSpPr>
        <p:spPr>
          <a:xfrm>
            <a:off x="888802" y="30747"/>
            <a:ext cx="7416824" cy="584775"/>
          </a:xfrm>
          <a:prstGeom prst="rect">
            <a:avLst/>
          </a:prstGeom>
        </p:spPr>
        <p:txBody>
          <a:bodyPr wrap="square">
            <a:spAutoFit/>
          </a:bodyPr>
          <a:lstStyle/>
          <a:p>
            <a:pPr algn="ctr"/>
            <a:r>
              <a:rPr lang="en-US" sz="3000" b="1" dirty="0">
                <a:solidFill>
                  <a:srgbClr val="7030A0"/>
                </a:solidFill>
                <a:latin typeface="Times New Roman" pitchFamily="18" charset="0"/>
                <a:cs typeface="Times New Roman" pitchFamily="18" charset="0"/>
              </a:rPr>
              <a:t>Virtualization </a:t>
            </a:r>
            <a:r>
              <a:rPr lang="en-US" sz="3200" b="1" dirty="0">
                <a:solidFill>
                  <a:srgbClr val="7030A0"/>
                </a:solidFill>
                <a:latin typeface="Times New Roman" pitchFamily="18" charset="0"/>
                <a:cs typeface="Times New Roman" pitchFamily="18" charset="0"/>
              </a:rPr>
              <a:t>Architecture</a:t>
            </a:r>
            <a:endParaRPr lang="en-US" sz="30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2711831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473" y="1988840"/>
            <a:ext cx="8998527" cy="1461939"/>
          </a:xfrm>
          <a:prstGeom prst="rect">
            <a:avLst/>
          </a:prstGeom>
        </p:spPr>
        <p:txBody>
          <a:bodyPr wrap="square">
            <a:spAutoFit/>
          </a:bodyPr>
          <a:lstStyle/>
          <a:p>
            <a:pPr marL="342900" indent="-342900" defTabSz="355600">
              <a:buFont typeface="Wingdings" pitchFamily="2" charset="2"/>
              <a:buChar char="Ø"/>
            </a:pPr>
            <a:r>
              <a:rPr lang="en-US" sz="2300" b="1" dirty="0" smtClean="0">
                <a:solidFill>
                  <a:srgbClr val="FF0000"/>
                </a:solidFill>
                <a:latin typeface="Times New Roman" pitchFamily="18" charset="0"/>
                <a:cs typeface="Times New Roman" pitchFamily="18" charset="0"/>
              </a:rPr>
              <a:t>Virtual Machines are completely Isolated - </a:t>
            </a:r>
            <a:r>
              <a:rPr lang="en-US" sz="2300" dirty="0" smtClean="0">
                <a:latin typeface="Times New Roman" pitchFamily="18" charset="0"/>
                <a:cs typeface="Times New Roman" pitchFamily="18" charset="0"/>
              </a:rPr>
              <a:t>If something breaks in one virtual machine, it will </a:t>
            </a:r>
            <a:r>
              <a:rPr lang="en-US" sz="2300" b="1" dirty="0" smtClean="0">
                <a:latin typeface="Times New Roman" pitchFamily="18" charset="0"/>
                <a:cs typeface="Times New Roman" pitchFamily="18" charset="0"/>
              </a:rPr>
              <a:t>not affect the Host machine and other VMs.</a:t>
            </a:r>
          </a:p>
          <a:p>
            <a:r>
              <a:rPr lang="en-US" sz="2000" dirty="0">
                <a:latin typeface="Times New Roman" pitchFamily="18" charset="0"/>
                <a:cs typeface="Times New Roman" pitchFamily="18" charset="0"/>
              </a:rPr>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93" y="3057619"/>
            <a:ext cx="2625096" cy="3273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644737" y="3212975"/>
            <a:ext cx="3167623" cy="3118575"/>
            <a:chOff x="6790267" y="2576976"/>
            <a:chExt cx="3725333" cy="3019491"/>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629" t="7550"/>
            <a:stretch/>
          </p:blipFill>
          <p:spPr bwMode="auto">
            <a:xfrm>
              <a:off x="6790267" y="2576976"/>
              <a:ext cx="3725333" cy="301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23680" y="2887128"/>
              <a:ext cx="728135" cy="569377"/>
            </a:xfrm>
            <a:prstGeom prst="rect">
              <a:avLst/>
            </a:prstGeom>
            <a:noFill/>
          </p:spPr>
          <p:txBody>
            <a:bodyPr wrap="square" rtlCol="0">
              <a:spAutoFit/>
            </a:bodyPr>
            <a:lstStyle/>
            <a:p>
              <a:r>
                <a:rPr lang="en-US" sz="1900" b="1" dirty="0" smtClean="0">
                  <a:latin typeface="Times New Roman" pitchFamily="18" charset="0"/>
                  <a:cs typeface="Times New Roman" pitchFamily="18" charset="0"/>
                </a:rPr>
                <a:t>Break</a:t>
              </a:r>
              <a:endParaRPr lang="en-US" sz="1900" b="1" dirty="0">
                <a:latin typeface="Times New Roman" pitchFamily="18" charset="0"/>
                <a:cs typeface="Times New Roman" pitchFamily="18" charset="0"/>
              </a:endParaRPr>
            </a:p>
          </p:txBody>
        </p:sp>
      </p:grpSp>
      <p:sp>
        <p:nvSpPr>
          <p:cNvPr id="6" name="TextBox 5"/>
          <p:cNvSpPr txBox="1"/>
          <p:nvPr/>
        </p:nvSpPr>
        <p:spPr>
          <a:xfrm>
            <a:off x="145473" y="327546"/>
            <a:ext cx="8831342" cy="1785104"/>
          </a:xfrm>
          <a:prstGeom prst="rect">
            <a:avLst/>
          </a:prstGeom>
          <a:noFill/>
        </p:spPr>
        <p:txBody>
          <a:bodyPr wrap="square" rtlCol="0">
            <a:spAutoFit/>
          </a:bodyPr>
          <a:lstStyle/>
          <a:p>
            <a:pPr marL="342900" indent="-342900" defTabSz="630238">
              <a:buFont typeface="Wingdings" pitchFamily="2" charset="2"/>
              <a:buChar char="Ø"/>
              <a:tabLst>
                <a:tab pos="355600" algn="l"/>
              </a:tabLst>
            </a:pPr>
            <a:r>
              <a:rPr lang="en-US" sz="2200" dirty="0">
                <a:latin typeface="Times New Roman" pitchFamily="18" charset="0"/>
                <a:cs typeface="Times New Roman" pitchFamily="18" charset="0"/>
              </a:rPr>
              <a:t>You can </a:t>
            </a:r>
            <a:r>
              <a:rPr lang="en-US" sz="2200" b="1" dirty="0">
                <a:solidFill>
                  <a:srgbClr val="FF0000"/>
                </a:solidFill>
                <a:latin typeface="Times New Roman" pitchFamily="18" charset="0"/>
                <a:cs typeface="Times New Roman" pitchFamily="18" charset="0"/>
              </a:rPr>
              <a:t>give resources to Virtual Machine with what actually you have in the host machine</a:t>
            </a:r>
            <a:r>
              <a:rPr lang="en-US" sz="2200" dirty="0">
                <a:latin typeface="Times New Roman" pitchFamily="18" charset="0"/>
                <a:cs typeface="Times New Roman" pitchFamily="18" charset="0"/>
              </a:rPr>
              <a:t>.</a:t>
            </a:r>
          </a:p>
          <a:p>
            <a:r>
              <a:rPr lang="en-US" sz="2200" b="1" dirty="0">
                <a:latin typeface="Times New Roman" pitchFamily="18" charset="0"/>
                <a:cs typeface="Times New Roman" pitchFamily="18" charset="0"/>
              </a:rPr>
              <a:t>   For </a:t>
            </a:r>
            <a:r>
              <a:rPr lang="en-US" sz="2200" b="1" dirty="0" err="1">
                <a:latin typeface="Times New Roman" pitchFamily="18" charset="0"/>
                <a:cs typeface="Times New Roman" pitchFamily="18" charset="0"/>
              </a:rPr>
              <a:t>eg</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if you have </a:t>
            </a:r>
            <a:r>
              <a:rPr lang="en-US" sz="2200" b="1" dirty="0">
                <a:latin typeface="Times New Roman" pitchFamily="18" charset="0"/>
                <a:cs typeface="Times New Roman" pitchFamily="18" charset="0"/>
              </a:rPr>
              <a:t>total 8GB RAM </a:t>
            </a:r>
            <a:r>
              <a:rPr lang="en-US" sz="2200" dirty="0">
                <a:latin typeface="Times New Roman" pitchFamily="18" charset="0"/>
                <a:cs typeface="Times New Roman" pitchFamily="18" charset="0"/>
              </a:rPr>
              <a:t>in the host machine and host machine is utilizing 4GB then the remaining 4GB RAM can be shared among the Virtual Machines we create</a:t>
            </a:r>
            <a:r>
              <a:rPr lang="en-US" sz="2200" dirty="0" smtClean="0">
                <a:latin typeface="Times New Roman" pitchFamily="18" charset="0"/>
                <a:cs typeface="Times New Roman" pitchFamily="18" charset="0"/>
              </a:rPr>
              <a:t>.</a:t>
            </a:r>
            <a:endParaRPr lang="en-IN" dirty="0"/>
          </a:p>
        </p:txBody>
      </p:sp>
    </p:spTree>
    <p:extLst>
      <p:ext uri="{BB962C8B-B14F-4D97-AF65-F5344CB8AC3E}">
        <p14:creationId xmlns:p14="http://schemas.microsoft.com/office/powerpoint/2010/main" val="237322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barn(inVertical)">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8802" y="217015"/>
            <a:ext cx="7416824" cy="553998"/>
          </a:xfrm>
          <a:prstGeom prst="rect">
            <a:avLst/>
          </a:prstGeom>
        </p:spPr>
        <p:txBody>
          <a:bodyPr wrap="square">
            <a:spAutoFit/>
          </a:bodyPr>
          <a:lstStyle/>
          <a:p>
            <a:pPr algn="ctr"/>
            <a:r>
              <a:rPr lang="en-US" sz="3000" b="1" dirty="0" smtClean="0">
                <a:solidFill>
                  <a:srgbClr val="7030A0"/>
                </a:solidFill>
                <a:latin typeface="Times New Roman" pitchFamily="18" charset="0"/>
                <a:cs typeface="Times New Roman" pitchFamily="18" charset="0"/>
              </a:rPr>
              <a:t>Types of Virtualization</a:t>
            </a:r>
            <a:endParaRPr lang="en-US" sz="3000" b="1" dirty="0">
              <a:solidFill>
                <a:srgbClr val="7030A0"/>
              </a:solidFill>
              <a:latin typeface="Times New Roman" pitchFamily="18" charset="0"/>
              <a:cs typeface="Times New Roman" pitchFamily="18" charset="0"/>
            </a:endParaRPr>
          </a:p>
        </p:txBody>
      </p:sp>
      <p:pic>
        <p:nvPicPr>
          <p:cNvPr id="1026" name="Picture 2" descr="C:\Users\Admin\Desktop\Types-of-Virtualizaton.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00125" y="1278467"/>
            <a:ext cx="714375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2139" y="931332"/>
            <a:ext cx="7550150" cy="541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306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9301" y="855955"/>
            <a:ext cx="4873317" cy="3328119"/>
          </a:xfrm>
          <a:prstGeom prst="rect">
            <a:avLst/>
          </a:prstGeom>
          <a:noFill/>
          <a:ln w="9525">
            <a:noFill/>
            <a:miter lim="800000"/>
            <a:headEnd/>
            <a:tailEnd/>
          </a:ln>
          <a:effectLst/>
        </p:spPr>
      </p:pic>
      <p:sp>
        <p:nvSpPr>
          <p:cNvPr id="4" name="TextBox 3"/>
          <p:cNvSpPr txBox="1"/>
          <p:nvPr/>
        </p:nvSpPr>
        <p:spPr>
          <a:xfrm>
            <a:off x="41557" y="193965"/>
            <a:ext cx="8894618" cy="1077218"/>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Features / Properties / Characteristics of Cloud Computing</a:t>
            </a:r>
            <a:endParaRPr lang="en-US" sz="3200" b="1" dirty="0">
              <a:latin typeface="Times New Roman" pitchFamily="18" charset="0"/>
              <a:cs typeface="Times New Roman" pitchFamily="18" charset="0"/>
            </a:endParaRPr>
          </a:p>
        </p:txBody>
      </p:sp>
      <p:sp>
        <p:nvSpPr>
          <p:cNvPr id="5" name="TextBox 4"/>
          <p:cNvSpPr txBox="1"/>
          <p:nvPr/>
        </p:nvSpPr>
        <p:spPr>
          <a:xfrm>
            <a:off x="5330542" y="817419"/>
            <a:ext cx="3595254" cy="6740307"/>
          </a:xfrm>
          <a:prstGeom prst="rect">
            <a:avLst/>
          </a:prstGeom>
          <a:noFill/>
        </p:spPr>
        <p:txBody>
          <a:bodyPr wrap="square" rtlCol="0">
            <a:spAutoFit/>
          </a:bodyPr>
          <a:lstStyle/>
          <a:p>
            <a:pPr fontAlgn="base"/>
            <a:r>
              <a:rPr lang="en-US" b="1" dirty="0" smtClean="0"/>
              <a:t>1. Resources Pooling</a:t>
            </a:r>
          </a:p>
          <a:p>
            <a:pPr fontAlgn="base"/>
            <a:r>
              <a:rPr lang="en-US" dirty="0" smtClean="0"/>
              <a:t>	 The IT resource (e.g., networks, servers, storage, applications, and services) present are shared across multiple applications and occupant in an uncommitted manner. Multiple clients are provided service from a same physical resource.</a:t>
            </a:r>
          </a:p>
          <a:p>
            <a:pPr fontAlgn="base"/>
            <a:r>
              <a:rPr lang="en-US" b="1" dirty="0" smtClean="0"/>
              <a:t>2. On-Demand Self-Service</a:t>
            </a:r>
          </a:p>
          <a:p>
            <a:pPr fontAlgn="base"/>
            <a:r>
              <a:rPr lang="en-US" dirty="0" smtClean="0"/>
              <a:t>	 The Cloud computing services does not require any human administrators, user themselves are able to provision, monitor and manage computing resources as needed.</a:t>
            </a:r>
          </a:p>
          <a:p>
            <a:pPr fontAlgn="base"/>
            <a:r>
              <a:rPr lang="en-US" b="1" dirty="0" smtClean="0"/>
              <a:t>3. Easy Maintenance</a:t>
            </a:r>
          </a:p>
          <a:p>
            <a:pPr fontAlgn="base"/>
            <a:r>
              <a:rPr lang="en-US" dirty="0" smtClean="0"/>
              <a:t>	The servers are easily maintained and the downtime is very low. Cloud Computing comes up with an update every time by gradually making it better.</a:t>
            </a:r>
          </a:p>
          <a:p>
            <a:pPr fontAlgn="base"/>
            <a:endParaRPr lang="en-US" dirty="0" smtClean="0"/>
          </a:p>
          <a:p>
            <a:pPr fontAlgn="base"/>
            <a:endParaRPr lang="en-US" dirty="0"/>
          </a:p>
        </p:txBody>
      </p:sp>
      <p:sp>
        <p:nvSpPr>
          <p:cNvPr id="6" name="TextBox 5"/>
          <p:cNvSpPr txBox="1"/>
          <p:nvPr/>
        </p:nvSpPr>
        <p:spPr>
          <a:xfrm>
            <a:off x="68703" y="3933056"/>
            <a:ext cx="5271821" cy="2585323"/>
          </a:xfrm>
          <a:prstGeom prst="rect">
            <a:avLst/>
          </a:prstGeom>
          <a:noFill/>
        </p:spPr>
        <p:txBody>
          <a:bodyPr wrap="square" rtlCol="0">
            <a:spAutoFit/>
          </a:bodyPr>
          <a:lstStyle/>
          <a:p>
            <a:pPr fontAlgn="base"/>
            <a:r>
              <a:rPr lang="en-US" b="1" dirty="0" smtClean="0"/>
              <a:t>4. Large Network Access</a:t>
            </a:r>
          </a:p>
          <a:p>
            <a:pPr fontAlgn="base"/>
            <a:r>
              <a:rPr lang="en-US" dirty="0" smtClean="0"/>
              <a:t>	The user can access the data of the cloud or upload the data to the cloud from anywhere just with the help of a device and an internet connection.</a:t>
            </a:r>
          </a:p>
          <a:p>
            <a:pPr fontAlgn="base"/>
            <a:r>
              <a:rPr lang="en-US" b="1" dirty="0" smtClean="0"/>
              <a:t>5. Availability</a:t>
            </a:r>
          </a:p>
          <a:p>
            <a:pPr fontAlgn="base"/>
            <a:r>
              <a:rPr lang="en-US" dirty="0" smtClean="0"/>
              <a:t>	The capabilities of the Cloud can be modified as per the use and can be extended a lot. It analyzes the storage usage and allows the </a:t>
            </a:r>
            <a:r>
              <a:rPr lang="en-US" b="1" dirty="0" smtClean="0"/>
              <a:t>user to buy extra</a:t>
            </a:r>
            <a:r>
              <a:rPr lang="en-US" dirty="0" smtClean="0"/>
              <a:t> </a:t>
            </a:r>
            <a:r>
              <a:rPr lang="en-US" b="1" dirty="0" smtClean="0"/>
              <a:t>Cloud storage</a:t>
            </a:r>
            <a:r>
              <a:rPr lang="en-US" dirty="0" smtClean="0"/>
              <a:t> if needed for a very small amount.</a:t>
            </a:r>
            <a:endParaRPr lang="en-US" dirty="0"/>
          </a:p>
        </p:txBody>
      </p:sp>
    </p:spTree>
    <p:extLst>
      <p:ext uri="{BB962C8B-B14F-4D97-AF65-F5344CB8AC3E}">
        <p14:creationId xmlns:p14="http://schemas.microsoft.com/office/powerpoint/2010/main" val="3106389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761" y="392043"/>
            <a:ext cx="8760012" cy="4197559"/>
          </a:xfrm>
          <a:prstGeom prst="rect">
            <a:avLst/>
          </a:prstGeom>
        </p:spPr>
        <p:txBody>
          <a:bodyPr wrap="square">
            <a:spAutoFit/>
          </a:bodyPr>
          <a:lstStyle/>
          <a:p>
            <a:pPr algn="just">
              <a:lnSpc>
                <a:spcPct val="150000"/>
              </a:lnSpc>
            </a:pPr>
            <a:r>
              <a:rPr lang="en-US" dirty="0">
                <a:latin typeface="Times New Roman" pitchFamily="18" charset="0"/>
                <a:cs typeface="Times New Roman" pitchFamily="18" charset="0"/>
              </a:rPr>
              <a:t>In cloud computing, there are several types of virtualization techniques. Each type of virtualization has a specific purpose and plays a crucial role in building flexible and scalable cloud environments. The main types of virtualization in cloud computing are</a:t>
            </a:r>
            <a:r>
              <a:rPr lang="en-US" dirty="0" smtClean="0">
                <a:latin typeface="Times New Roman" pitchFamily="18" charset="0"/>
                <a:cs typeface="Times New Roman" pitchFamily="18" charset="0"/>
              </a:rPr>
              <a:t>:</a:t>
            </a:r>
          </a:p>
          <a:p>
            <a:pPr marL="457200" indent="-457200" algn="just">
              <a:lnSpc>
                <a:spcPct val="150000"/>
              </a:lnSpc>
              <a:buAutoNum type="arabicPeriod"/>
            </a:pPr>
            <a:r>
              <a:rPr lang="en-US" b="1" dirty="0">
                <a:latin typeface="Times New Roman" pitchFamily="18" charset="0"/>
                <a:cs typeface="Times New Roman" pitchFamily="18" charset="0"/>
              </a:rPr>
              <a:t>Server Virtualization:</a:t>
            </a:r>
          </a:p>
          <a:p>
            <a:pPr algn="just">
              <a:lnSpc>
                <a:spcPct val="150000"/>
              </a:lnSpc>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Server virtualization is the process of creating multiple virtual servers on a single physical server. Virtual servers are isolated from each other and may have different sets of software and operating systems. Since they are consolidated on a single physical machine, you can </a:t>
            </a:r>
            <a:r>
              <a:rPr lang="en-US" b="1" dirty="0">
                <a:latin typeface="Times New Roman" pitchFamily="18" charset="0"/>
                <a:cs typeface="Times New Roman" pitchFamily="18" charset="0"/>
              </a:rPr>
              <a:t>use resources more efficiently, and save money.</a:t>
            </a:r>
          </a:p>
          <a:p>
            <a:pPr algn="just">
              <a:lnSpc>
                <a:spcPct val="150000"/>
              </a:lnSpc>
            </a:pPr>
            <a:r>
              <a:rPr lang="en-US" dirty="0">
                <a:latin typeface="Times New Roman" pitchFamily="18" charset="0"/>
                <a:cs typeface="Times New Roman" pitchFamily="18" charset="0"/>
              </a:rPr>
              <a:t>Instead of several servers, the company </a:t>
            </a:r>
            <a:r>
              <a:rPr lang="en-US" b="1" dirty="0">
                <a:solidFill>
                  <a:srgbClr val="FF0000"/>
                </a:solidFill>
                <a:latin typeface="Times New Roman" pitchFamily="18" charset="0"/>
                <a:cs typeface="Times New Roman" pitchFamily="18" charset="0"/>
              </a:rPr>
              <a:t>buys </a:t>
            </a:r>
            <a:r>
              <a:rPr lang="en-US" b="1" dirty="0" smtClean="0">
                <a:solidFill>
                  <a:srgbClr val="FF0000"/>
                </a:solidFill>
                <a:latin typeface="Times New Roman" pitchFamily="18" charset="0"/>
                <a:cs typeface="Times New Roman" pitchFamily="18" charset="0"/>
              </a:rPr>
              <a:t>one, powerful Server</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There is </a:t>
            </a:r>
            <a:r>
              <a:rPr lang="en-US" b="1" dirty="0">
                <a:latin typeface="Times New Roman" pitchFamily="18" charset="0"/>
                <a:cs typeface="Times New Roman" pitchFamily="18" charset="0"/>
              </a:rPr>
              <a:t>no need to allocate separate physical machines for mail, files, domain servers, etc</a:t>
            </a:r>
            <a:r>
              <a:rPr lang="en-US" dirty="0">
                <a:latin typeface="Times New Roman" pitchFamily="18" charset="0"/>
                <a:cs typeface="Times New Roman" pitchFamily="18" charset="0"/>
              </a:rPr>
              <a:t>.</a:t>
            </a:r>
          </a:p>
        </p:txBody>
      </p:sp>
      <p:sp>
        <p:nvSpPr>
          <p:cNvPr id="5" name="Rectangle 4"/>
          <p:cNvSpPr/>
          <p:nvPr/>
        </p:nvSpPr>
        <p:spPr>
          <a:xfrm>
            <a:off x="875356" y="0"/>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grpSp>
        <p:nvGrpSpPr>
          <p:cNvPr id="6" name="Group 5"/>
          <p:cNvGrpSpPr/>
          <p:nvPr/>
        </p:nvGrpSpPr>
        <p:grpSpPr>
          <a:xfrm>
            <a:off x="6998531" y="4535897"/>
            <a:ext cx="2158670" cy="2008249"/>
            <a:chOff x="6355976" y="4355467"/>
            <a:chExt cx="3962399" cy="2341168"/>
          </a:xfrm>
        </p:grpSpPr>
        <p:pic>
          <p:nvPicPr>
            <p:cNvPr id="3" name="Picture 2"/>
            <p:cNvPicPr>
              <a:picLocks noChangeAspect="1"/>
            </p:cNvPicPr>
            <p:nvPr/>
          </p:nvPicPr>
          <p:blipFill>
            <a:blip r:embed="rId2"/>
            <a:stretch>
              <a:fillRect/>
            </a:stretch>
          </p:blipFill>
          <p:spPr>
            <a:xfrm>
              <a:off x="6355976" y="4355467"/>
              <a:ext cx="3962399" cy="2341168"/>
            </a:xfrm>
            <a:prstGeom prst="rect">
              <a:avLst/>
            </a:prstGeom>
          </p:spPr>
        </p:pic>
        <p:sp>
          <p:nvSpPr>
            <p:cNvPr id="4" name="TextBox 3"/>
            <p:cNvSpPr txBox="1"/>
            <p:nvPr/>
          </p:nvSpPr>
          <p:spPr>
            <a:xfrm>
              <a:off x="8041340" y="4355467"/>
              <a:ext cx="968188" cy="646331"/>
            </a:xfrm>
            <a:prstGeom prst="rect">
              <a:avLst/>
            </a:prstGeom>
            <a:noFill/>
          </p:spPr>
          <p:txBody>
            <a:bodyPr wrap="square" rtlCol="0">
              <a:spAutoFit/>
            </a:bodyPr>
            <a:lstStyle/>
            <a:p>
              <a:r>
                <a:rPr lang="en-US" b="1" dirty="0" smtClean="0"/>
                <a:t>SERVER</a:t>
              </a:r>
              <a:endParaRPr lang="en-IN" b="1" dirty="0"/>
            </a:p>
          </p:txBody>
        </p:sp>
      </p:grpSp>
    </p:spTree>
    <p:extLst>
      <p:ext uri="{BB962C8B-B14F-4D97-AF65-F5344CB8AC3E}">
        <p14:creationId xmlns:p14="http://schemas.microsoft.com/office/powerpoint/2010/main" val="40329672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632"/>
            <a:ext cx="5751545" cy="7017306"/>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2. Storage Virtualization:</a:t>
            </a:r>
          </a:p>
          <a:p>
            <a:pPr algn="just">
              <a:lnSpc>
                <a:spcPct val="150000"/>
              </a:lnSpc>
            </a:pPr>
            <a:r>
              <a:rPr lang="en-US" sz="2000" dirty="0" smtClean="0">
                <a:latin typeface="Times New Roman" pitchFamily="18" charset="0"/>
                <a:cs typeface="Times New Roman" pitchFamily="18" charset="0"/>
              </a:rPr>
              <a:t>	Storage </a:t>
            </a:r>
            <a:r>
              <a:rPr lang="en-US" sz="2000" dirty="0">
                <a:latin typeface="Times New Roman" pitchFamily="18" charset="0"/>
                <a:cs typeface="Times New Roman" pitchFamily="18" charset="0"/>
              </a:rPr>
              <a:t>virtualization combines the functions of physical storage devices such as network attached storage (NAS) and storage area network (SAN). </a:t>
            </a: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	You </a:t>
            </a:r>
            <a:r>
              <a:rPr lang="en-US" sz="2000" dirty="0">
                <a:latin typeface="Times New Roman" pitchFamily="18" charset="0"/>
                <a:cs typeface="Times New Roman" pitchFamily="18" charset="0"/>
              </a:rPr>
              <a:t>can </a:t>
            </a:r>
            <a:r>
              <a:rPr lang="en-US" sz="2000" b="1" dirty="0">
                <a:solidFill>
                  <a:srgbClr val="FF0000"/>
                </a:solidFill>
                <a:latin typeface="Times New Roman" pitchFamily="18" charset="0"/>
                <a:cs typeface="Times New Roman" pitchFamily="18" charset="0"/>
              </a:rPr>
              <a:t>pool the storage hardware </a:t>
            </a:r>
            <a:r>
              <a:rPr lang="en-US" sz="2000" dirty="0">
                <a:latin typeface="Times New Roman" pitchFamily="18" charset="0"/>
                <a:cs typeface="Times New Roman" pitchFamily="18" charset="0"/>
              </a:rPr>
              <a:t>in your data center, even if it is from different vendors or of different types. </a:t>
            </a:r>
            <a:r>
              <a:rPr lang="en-US" sz="2000" dirty="0" smtClean="0">
                <a:latin typeface="Times New Roman" pitchFamily="18" charset="0"/>
                <a:cs typeface="Times New Roman" pitchFamily="18" charset="0"/>
              </a:rPr>
              <a:t>	</a:t>
            </a:r>
          </a:p>
          <a:p>
            <a:pPr algn="just">
              <a:lnSpc>
                <a:spcPct val="150000"/>
              </a:lnSpc>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Storage </a:t>
            </a:r>
            <a:r>
              <a:rPr lang="en-US" sz="2000" dirty="0">
                <a:latin typeface="Times New Roman" pitchFamily="18" charset="0"/>
                <a:cs typeface="Times New Roman" pitchFamily="18" charset="0"/>
              </a:rPr>
              <a:t>virtualization uses all your physical data storage and </a:t>
            </a:r>
            <a:r>
              <a:rPr lang="en-US" sz="2000" b="1" dirty="0">
                <a:solidFill>
                  <a:srgbClr val="FF0000"/>
                </a:solidFill>
                <a:latin typeface="Times New Roman" pitchFamily="18" charset="0"/>
                <a:cs typeface="Times New Roman" pitchFamily="18" charset="0"/>
              </a:rPr>
              <a:t>creates a</a:t>
            </a:r>
            <a:r>
              <a:rPr lang="en-US" sz="2000" dirty="0">
                <a:latin typeface="Times New Roman" pitchFamily="18" charset="0"/>
                <a:cs typeface="Times New Roman" pitchFamily="18" charset="0"/>
              </a:rPr>
              <a:t> </a:t>
            </a:r>
            <a:r>
              <a:rPr lang="en-US" sz="2000" b="1" dirty="0">
                <a:solidFill>
                  <a:srgbClr val="FF0000"/>
                </a:solidFill>
                <a:latin typeface="Times New Roman" pitchFamily="18" charset="0"/>
                <a:cs typeface="Times New Roman" pitchFamily="18" charset="0"/>
              </a:rPr>
              <a:t>large unit of virtual storage </a:t>
            </a:r>
            <a:r>
              <a:rPr lang="en-US" sz="2000" dirty="0">
                <a:latin typeface="Times New Roman" pitchFamily="18" charset="0"/>
                <a:cs typeface="Times New Roman" pitchFamily="18" charset="0"/>
              </a:rPr>
              <a:t>that you can assign and control by using management software</a:t>
            </a:r>
            <a:r>
              <a:rPr lang="en-US" sz="2000" dirty="0" smtClean="0">
                <a:latin typeface="Times New Roman" pitchFamily="18" charset="0"/>
                <a:cs typeface="Times New Roman" pitchFamily="18" charset="0"/>
              </a:rPr>
              <a:t>.</a:t>
            </a:r>
          </a:p>
          <a:p>
            <a:pPr algn="just">
              <a:lnSpc>
                <a:spcPct val="150000"/>
              </a:lnSpc>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IT administrators can streamline storage activities, such as archiving, backup, and recovery, because they can combine multiple network storage devices virtually into a single storage device</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5" name="Rectangle 4"/>
          <p:cNvSpPr/>
          <p:nvPr/>
        </p:nvSpPr>
        <p:spPr>
          <a:xfrm>
            <a:off x="888802" y="8375"/>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pic>
        <p:nvPicPr>
          <p:cNvPr id="3" name="Picture 2"/>
          <p:cNvPicPr>
            <a:picLocks noChangeAspect="1"/>
          </p:cNvPicPr>
          <p:nvPr/>
        </p:nvPicPr>
        <p:blipFill>
          <a:blip r:embed="rId2"/>
          <a:stretch>
            <a:fillRect/>
          </a:stretch>
        </p:blipFill>
        <p:spPr>
          <a:xfrm>
            <a:off x="6182591" y="1101883"/>
            <a:ext cx="2657234" cy="4370662"/>
          </a:xfrm>
          <a:prstGeom prst="rect">
            <a:avLst/>
          </a:prstGeom>
          <a:ln w="9525">
            <a:solidFill>
              <a:schemeClr val="tx1"/>
            </a:solidFill>
          </a:ln>
        </p:spPr>
      </p:pic>
    </p:spTree>
    <p:extLst>
      <p:ext uri="{BB962C8B-B14F-4D97-AF65-F5344CB8AC3E}">
        <p14:creationId xmlns:p14="http://schemas.microsoft.com/office/powerpoint/2010/main" val="3857340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063" y="477206"/>
            <a:ext cx="5516029" cy="6093976"/>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3. Network Virtualization:</a:t>
            </a:r>
          </a:p>
          <a:p>
            <a:pPr algn="just">
              <a:lnSpc>
                <a:spcPct val="150000"/>
              </a:lnSpc>
            </a:pPr>
            <a:r>
              <a:rPr lang="en-US" sz="2000" dirty="0">
                <a:latin typeface="Times New Roman" pitchFamily="18" charset="0"/>
                <a:cs typeface="Times New Roman" pitchFamily="18" charset="0"/>
              </a:rPr>
              <a:t>Any </a:t>
            </a:r>
            <a:r>
              <a:rPr lang="en-US" sz="2000" dirty="0">
                <a:solidFill>
                  <a:schemeClr val="tx1"/>
                </a:solidFill>
                <a:latin typeface="Times New Roman" pitchFamily="18" charset="0"/>
                <a:cs typeface="Times New Roman" pitchFamily="18" charset="0"/>
              </a:rPr>
              <a:t>computer network</a:t>
            </a:r>
            <a:r>
              <a:rPr lang="en-US" sz="2000" dirty="0">
                <a:latin typeface="Times New Roman" pitchFamily="18" charset="0"/>
                <a:cs typeface="Times New Roman" pitchFamily="18" charset="0"/>
              </a:rPr>
              <a:t> has hardware elements such as </a:t>
            </a:r>
            <a:r>
              <a:rPr lang="en-US" sz="2000" b="1" dirty="0">
                <a:solidFill>
                  <a:srgbClr val="FF0000"/>
                </a:solidFill>
                <a:latin typeface="Times New Roman" pitchFamily="18" charset="0"/>
                <a:cs typeface="Times New Roman" pitchFamily="18" charset="0"/>
              </a:rPr>
              <a:t>switches, routers, and firewalls</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An </a:t>
            </a:r>
            <a:r>
              <a:rPr lang="en-US" sz="2000" dirty="0">
                <a:latin typeface="Times New Roman" pitchFamily="18" charset="0"/>
                <a:cs typeface="Times New Roman" pitchFamily="18" charset="0"/>
              </a:rPr>
              <a:t>organization with offices in multiple geographic locations can have several different network technologies working together to create its enterprise network. </a:t>
            </a: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Network </a:t>
            </a:r>
            <a:r>
              <a:rPr lang="en-US" sz="2000" b="1" dirty="0">
                <a:latin typeface="Times New Roman" pitchFamily="18" charset="0"/>
                <a:cs typeface="Times New Roman" pitchFamily="18" charset="0"/>
              </a:rPr>
              <a:t>virtualization </a:t>
            </a:r>
            <a:r>
              <a:rPr lang="en-US" sz="2000" dirty="0">
                <a:latin typeface="Times New Roman" pitchFamily="18" charset="0"/>
                <a:cs typeface="Times New Roman" pitchFamily="18" charset="0"/>
              </a:rPr>
              <a:t>is a process </a:t>
            </a:r>
            <a:r>
              <a:rPr lang="en-US" sz="2000" b="1" dirty="0">
                <a:solidFill>
                  <a:srgbClr val="FF0000"/>
                </a:solidFill>
                <a:latin typeface="Times New Roman" pitchFamily="18" charset="0"/>
                <a:cs typeface="Times New Roman" pitchFamily="18" charset="0"/>
              </a:rPr>
              <a:t>that combines all of these network resources to centralize administrative tasks</a:t>
            </a:r>
            <a:r>
              <a:rPr lang="en-US" sz="2000" dirty="0">
                <a:latin typeface="Times New Roman" pitchFamily="18" charset="0"/>
                <a:cs typeface="Times New Roman" pitchFamily="18" charset="0"/>
              </a:rPr>
              <a:t>. Administrators can adjust and control these elements virtually without touching the physical components, which greatly simplifies network management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5" name="Rectangle 4"/>
          <p:cNvSpPr/>
          <p:nvPr/>
        </p:nvSpPr>
        <p:spPr>
          <a:xfrm>
            <a:off x="888802" y="0"/>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36" y="984256"/>
            <a:ext cx="3096491" cy="490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8151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727" y="553999"/>
            <a:ext cx="5935519" cy="7017306"/>
          </a:xfrm>
          <a:prstGeom prst="rect">
            <a:avLst/>
          </a:prstGeom>
        </p:spPr>
        <p:txBody>
          <a:bodyPr wrap="square">
            <a:spAutoFit/>
          </a:bodyPr>
          <a:lstStyle/>
          <a:p>
            <a:pPr algn="just">
              <a:lnSpc>
                <a:spcPct val="150000"/>
              </a:lnSpc>
            </a:pPr>
            <a:r>
              <a:rPr lang="en-US" sz="2000" b="1" dirty="0" smtClean="0">
                <a:latin typeface="Times New Roman" pitchFamily="18" charset="0"/>
                <a:cs typeface="Times New Roman" pitchFamily="18" charset="0"/>
              </a:rPr>
              <a:t>4. </a:t>
            </a:r>
            <a:r>
              <a:rPr lang="en-US" sz="2000" b="1" dirty="0">
                <a:latin typeface="Times New Roman" pitchFamily="18" charset="0"/>
                <a:cs typeface="Times New Roman" pitchFamily="18" charset="0"/>
              </a:rPr>
              <a:t>Application Virtualization:</a:t>
            </a:r>
          </a:p>
          <a:p>
            <a:r>
              <a:rPr lang="en-US" sz="2000" dirty="0" smtClean="0">
                <a:latin typeface="Times New Roman" pitchFamily="18" charset="0"/>
                <a:cs typeface="Times New Roman" pitchFamily="18" charset="0"/>
              </a:rPr>
              <a:t>	In this Virtualization</a:t>
            </a:r>
            <a:r>
              <a:rPr lang="en-US" sz="2000" dirty="0">
                <a:latin typeface="Times New Roman" pitchFamily="18" charset="0"/>
                <a:cs typeface="Times New Roman" pitchFamily="18" charset="0"/>
              </a:rPr>
              <a:t>, all the individual elements, characteristics, and information of an application is stored on a server.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enables users to access and use the application from this server.</a:t>
            </a:r>
          </a:p>
          <a:p>
            <a:r>
              <a:rPr lang="en-US" sz="2000" dirty="0">
                <a:latin typeface="Times New Roman" pitchFamily="18" charset="0"/>
                <a:cs typeface="Times New Roman" pitchFamily="18" charset="0"/>
              </a:rPr>
              <a:t>This system basically encapsulates all the elements of a particular application and virtualizes them on another server which enables </a:t>
            </a:r>
            <a:r>
              <a:rPr lang="en-US" sz="2000" b="1" dirty="0">
                <a:solidFill>
                  <a:srgbClr val="FF0000"/>
                </a:solidFill>
                <a:latin typeface="Times New Roman" pitchFamily="18" charset="0"/>
                <a:cs typeface="Times New Roman" pitchFamily="18" charset="0"/>
              </a:rPr>
              <a:t>user access to these applications without the need of actually installing it on the target device.</a:t>
            </a:r>
          </a:p>
          <a:p>
            <a:pPr algn="just"/>
            <a:r>
              <a:rPr lang="en-US" sz="2000" dirty="0" smtClean="0">
                <a:latin typeface="Times New Roman" pitchFamily="18" charset="0"/>
                <a:cs typeface="Times New Roman" pitchFamily="18" charset="0"/>
              </a:rPr>
              <a:t>	This virtualization </a:t>
            </a:r>
            <a:r>
              <a:rPr lang="en-US" sz="2000" b="1" dirty="0">
                <a:solidFill>
                  <a:srgbClr val="FF0000"/>
                </a:solidFill>
                <a:latin typeface="Times New Roman" pitchFamily="18" charset="0"/>
                <a:cs typeface="Times New Roman" pitchFamily="18" charset="0"/>
              </a:rPr>
              <a:t>separates the application from the underlying operating system</a:t>
            </a:r>
            <a:r>
              <a:rPr lang="en-US" sz="2000" dirty="0">
                <a:latin typeface="Times New Roman" pitchFamily="18" charset="0"/>
                <a:cs typeface="Times New Roman" pitchFamily="18" charset="0"/>
              </a:rPr>
              <a:t>, making it </a:t>
            </a:r>
            <a:r>
              <a:rPr lang="en-US" sz="2000" b="1" dirty="0">
                <a:latin typeface="Times New Roman" pitchFamily="18" charset="0"/>
                <a:cs typeface="Times New Roman" pitchFamily="18" charset="0"/>
              </a:rPr>
              <a:t>accessible from multiple devices without being directly installed on them</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example, users can run a Microsoft Windows application on a Linux machine without changing the machine </a:t>
            </a:r>
            <a:r>
              <a:rPr lang="en-US" sz="2000" dirty="0" smtClean="0">
                <a:latin typeface="Times New Roman" pitchFamily="18" charset="0"/>
                <a:cs typeface="Times New Roman" pitchFamily="18" charset="0"/>
              </a:rPr>
              <a:t>configuration.</a:t>
            </a:r>
          </a:p>
          <a:p>
            <a:pPr algn="just"/>
            <a:r>
              <a:rPr lang="en-US" sz="2000" dirty="0" smtClean="0">
                <a:latin typeface="Times New Roman" pitchFamily="18" charset="0"/>
                <a:cs typeface="Times New Roman" pitchFamily="18" charset="0"/>
              </a:rPr>
              <a:t> 	Users </a:t>
            </a:r>
            <a:r>
              <a:rPr lang="en-US" sz="2000" dirty="0">
                <a:latin typeface="Times New Roman" pitchFamily="18" charset="0"/>
                <a:cs typeface="Times New Roman" pitchFamily="18" charset="0"/>
              </a:rPr>
              <a:t>can access and </a:t>
            </a:r>
            <a:r>
              <a:rPr lang="en-US" sz="2000" b="1" dirty="0">
                <a:solidFill>
                  <a:srgbClr val="FF0000"/>
                </a:solidFill>
                <a:latin typeface="Times New Roman" pitchFamily="18" charset="0"/>
                <a:cs typeface="Times New Roman" pitchFamily="18" charset="0"/>
              </a:rPr>
              <a:t>interact with the application from any device </a:t>
            </a:r>
            <a:r>
              <a:rPr lang="en-US" sz="2000" dirty="0">
                <a:latin typeface="Times New Roman" pitchFamily="18" charset="0"/>
                <a:cs typeface="Times New Roman" pitchFamily="18" charset="0"/>
              </a:rPr>
              <a:t>connected to the network	</a:t>
            </a:r>
          </a:p>
          <a:p>
            <a:pPr algn="just"/>
            <a:endParaRPr lang="en-US" sz="2000" dirty="0" smtClean="0">
              <a:latin typeface="Times New Roman" pitchFamily="18" charset="0"/>
              <a:cs typeface="Times New Roman" pitchFamily="18" charset="0"/>
            </a:endParaRPr>
          </a:p>
        </p:txBody>
      </p:sp>
      <p:sp>
        <p:nvSpPr>
          <p:cNvPr id="5" name="Rectangle 4"/>
          <p:cNvSpPr/>
          <p:nvPr/>
        </p:nvSpPr>
        <p:spPr>
          <a:xfrm>
            <a:off x="828664" y="0"/>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246" y="413046"/>
            <a:ext cx="3039641" cy="5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698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64733"/>
            <a:ext cx="5986421" cy="6863417"/>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5</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Desktop </a:t>
            </a:r>
            <a:r>
              <a:rPr lang="en-US" sz="2000" b="1" dirty="0" smtClean="0">
                <a:latin typeface="Times New Roman" pitchFamily="18" charset="0"/>
                <a:cs typeface="Times New Roman" pitchFamily="18" charset="0"/>
              </a:rPr>
              <a:t>Virtualization:</a:t>
            </a:r>
          </a:p>
          <a:p>
            <a:r>
              <a:rPr lang="en-US" sz="2000" dirty="0" smtClean="0">
                <a:latin typeface="Times New Roman" pitchFamily="18" charset="0"/>
                <a:cs typeface="Times New Roman" pitchFamily="18" charset="0"/>
              </a:rPr>
              <a:t>	The </a:t>
            </a:r>
            <a:r>
              <a:rPr lang="en-US" sz="2000" b="1" dirty="0">
                <a:solidFill>
                  <a:srgbClr val="FF0000"/>
                </a:solidFill>
                <a:latin typeface="Times New Roman" pitchFamily="18" charset="0"/>
                <a:cs typeface="Times New Roman" pitchFamily="18" charset="0"/>
              </a:rPr>
              <a:t>entire desktop operating system, applications, and data are hosted on a cloud server, and users can access their desktop from any device over the internet. </a:t>
            </a:r>
            <a:r>
              <a:rPr lang="en-US" sz="2000" dirty="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	The </a:t>
            </a:r>
            <a:r>
              <a:rPr lang="en-US" sz="2000" dirty="0">
                <a:latin typeface="Times New Roman" pitchFamily="18" charset="0"/>
                <a:cs typeface="Times New Roman" pitchFamily="18" charset="0"/>
              </a:rPr>
              <a:t>desktop environments, </a:t>
            </a:r>
            <a:r>
              <a:rPr lang="en-US" sz="2000" b="1" dirty="0">
                <a:solidFill>
                  <a:srgbClr val="FF0000"/>
                </a:solidFill>
                <a:latin typeface="Times New Roman" pitchFamily="18" charset="0"/>
                <a:cs typeface="Times New Roman" pitchFamily="18" charset="0"/>
              </a:rPr>
              <a:t>also called virtual machines (VMs), </a:t>
            </a:r>
            <a:r>
              <a:rPr lang="en-US" sz="2000" dirty="0">
                <a:latin typeface="Times New Roman" pitchFamily="18" charset="0"/>
                <a:cs typeface="Times New Roman" pitchFamily="18" charset="0"/>
              </a:rPr>
              <a:t>are housed on powerful servers that can host several desktop sessions concurrently</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Users can access these VMs on their devices as and when required, regardless of the specifications of their devices.</a:t>
            </a:r>
          </a:p>
          <a:p>
            <a:r>
              <a:rPr lang="en-US" sz="2000" dirty="0" smtClean="0">
                <a:latin typeface="Times New Roman" pitchFamily="18" charset="0"/>
                <a:cs typeface="Times New Roman" pitchFamily="18" charset="0"/>
              </a:rPr>
              <a:t>	Desktop </a:t>
            </a:r>
            <a:r>
              <a:rPr lang="en-US" sz="2000" dirty="0">
                <a:latin typeface="Times New Roman" pitchFamily="18" charset="0"/>
                <a:cs typeface="Times New Roman" pitchFamily="18" charset="0"/>
              </a:rPr>
              <a:t>virtualization is especially useful for enterprises as it offers a </a:t>
            </a:r>
            <a:r>
              <a:rPr lang="en-US" sz="2000" b="1" dirty="0">
                <a:solidFill>
                  <a:srgbClr val="FF0000"/>
                </a:solidFill>
                <a:latin typeface="Times New Roman" pitchFamily="18" charset="0"/>
                <a:cs typeface="Times New Roman" pitchFamily="18" charset="0"/>
              </a:rPr>
              <a:t>consistent desktop experience to all employees. </a:t>
            </a:r>
          </a:p>
          <a:p>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teams responsible for managing a company’s devices can now manage and issue updates centrally.</a:t>
            </a:r>
          </a:p>
          <a:p>
            <a:r>
              <a:rPr lang="en-US" sz="2000" dirty="0" smtClean="0">
                <a:latin typeface="Times New Roman" pitchFamily="18" charset="0"/>
                <a:cs typeface="Times New Roman" pitchFamily="18" charset="0"/>
              </a:rPr>
              <a:t>	Virtual </a:t>
            </a:r>
            <a:r>
              <a:rPr lang="en-US" sz="2000" dirty="0">
                <a:latin typeface="Times New Roman" pitchFamily="18" charset="0"/>
                <a:cs typeface="Times New Roman" pitchFamily="18" charset="0"/>
              </a:rPr>
              <a:t>desktops also minimize the security risks associated with employees storing the company data locally. And, since most of the data is stored on servers, device failure will not result in any major loss.</a:t>
            </a:r>
          </a:p>
          <a:p>
            <a:pPr algn="just">
              <a:lnSpc>
                <a:spcPct val="150000"/>
              </a:lnSpc>
            </a:pPr>
            <a:endParaRPr lang="en-US" sz="2000" dirty="0">
              <a:latin typeface="Times New Roman" pitchFamily="18" charset="0"/>
              <a:cs typeface="Times New Roman" pitchFamily="18" charset="0"/>
            </a:endParaRPr>
          </a:p>
        </p:txBody>
      </p:sp>
      <p:sp>
        <p:nvSpPr>
          <p:cNvPr id="5" name="Rectangle 4"/>
          <p:cNvSpPr/>
          <p:nvPr/>
        </p:nvSpPr>
        <p:spPr>
          <a:xfrm>
            <a:off x="888802" y="10734"/>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422" y="1133428"/>
            <a:ext cx="3157579" cy="360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27713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031" y="703278"/>
            <a:ext cx="8699499" cy="3631763"/>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6</a:t>
            </a:r>
            <a:r>
              <a:rPr lang="en-US" sz="2000" b="1" dirty="0" smtClean="0">
                <a:latin typeface="Times New Roman" pitchFamily="18" charset="0"/>
                <a:cs typeface="Times New Roman" pitchFamily="18" charset="0"/>
              </a:rPr>
              <a:t>. Data </a:t>
            </a:r>
            <a:r>
              <a:rPr lang="en-US" sz="2000" b="1" dirty="0">
                <a:latin typeface="Times New Roman" pitchFamily="18" charset="0"/>
                <a:cs typeface="Times New Roman" pitchFamily="18" charset="0"/>
              </a:rPr>
              <a:t>Virtualization</a:t>
            </a:r>
            <a:r>
              <a:rPr lang="en-US" sz="2000" b="1" dirty="0" smtClean="0">
                <a:latin typeface="Times New Roman" pitchFamily="18" charset="0"/>
                <a:cs typeface="Times New Roman"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This is the kind of virtualization in which the data is collected from various sources and managed at a single place without knowing more about the technical information like how data is collected, stored &amp; formatted then arranged that data logically so that its virtual view can be accessed by its interested people and stakeholders, and users through the various cloud services remotely. Many big giant companies are providing their services like Oracle, IBM, At scale, </a:t>
            </a:r>
            <a:r>
              <a:rPr lang="en-US" sz="2000" dirty="0" err="1">
                <a:latin typeface="Times New Roman" panose="02020603050405020304" pitchFamily="18" charset="0"/>
                <a:cs typeface="Times New Roman" panose="02020603050405020304" pitchFamily="18" charset="0"/>
              </a:rPr>
              <a:t>Cdata</a:t>
            </a:r>
            <a:r>
              <a:rPr lang="en-US" sz="2000" dirty="0">
                <a:latin typeface="Times New Roman" panose="02020603050405020304" pitchFamily="18" charset="0"/>
                <a:cs typeface="Times New Roman" panose="02020603050405020304" pitchFamily="18" charset="0"/>
              </a:rPr>
              <a:t>, etc.</a:t>
            </a:r>
            <a:endParaRPr lang="en-US" sz="2000" b="1"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5" name="Rectangle 4"/>
          <p:cNvSpPr/>
          <p:nvPr/>
        </p:nvSpPr>
        <p:spPr>
          <a:xfrm>
            <a:off x="888802" y="149279"/>
            <a:ext cx="7416824" cy="553998"/>
          </a:xfrm>
          <a:prstGeom prst="rect">
            <a:avLst/>
          </a:prstGeom>
        </p:spPr>
        <p:txBody>
          <a:bodyPr wrap="square">
            <a:spAutoFit/>
          </a:bodyPr>
          <a:lstStyle/>
          <a:p>
            <a:pPr algn="ctr"/>
            <a:r>
              <a:rPr lang="en-US" sz="3000" b="1" dirty="0" smtClean="0">
                <a:latin typeface="Times New Roman" pitchFamily="18" charset="0"/>
                <a:cs typeface="Times New Roman" pitchFamily="18" charset="0"/>
              </a:rPr>
              <a:t> </a:t>
            </a:r>
            <a:r>
              <a:rPr lang="en-US" sz="3000" b="1" dirty="0" smtClean="0">
                <a:solidFill>
                  <a:srgbClr val="7030A0"/>
                </a:solidFill>
                <a:latin typeface="Times New Roman" pitchFamily="18" charset="0"/>
                <a:cs typeface="Times New Roman" pitchFamily="18" charset="0"/>
              </a:rPr>
              <a:t>Types of Virtualization</a:t>
            </a:r>
          </a:p>
        </p:txBody>
      </p:sp>
      <p:pic>
        <p:nvPicPr>
          <p:cNvPr id="3" name="Picture 2"/>
          <p:cNvPicPr>
            <a:picLocks noChangeAspect="1"/>
          </p:cNvPicPr>
          <p:nvPr/>
        </p:nvPicPr>
        <p:blipFill>
          <a:blip r:embed="rId2"/>
          <a:stretch>
            <a:fillRect/>
          </a:stretch>
        </p:blipFill>
        <p:spPr>
          <a:xfrm>
            <a:off x="3131840" y="3915258"/>
            <a:ext cx="3024336" cy="2642423"/>
          </a:xfrm>
          <a:prstGeom prst="rect">
            <a:avLst/>
          </a:prstGeom>
        </p:spPr>
      </p:pic>
    </p:spTree>
    <p:extLst>
      <p:ext uri="{BB962C8B-B14F-4D97-AF65-F5344CB8AC3E}">
        <p14:creationId xmlns:p14="http://schemas.microsoft.com/office/powerpoint/2010/main" val="23906453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534" y="718985"/>
            <a:ext cx="7956551" cy="4247317"/>
          </a:xfrm>
          <a:prstGeom prst="rect">
            <a:avLst/>
          </a:prstGeom>
        </p:spPr>
        <p:txBody>
          <a:bodyPr wrap="square">
            <a:spAutoFit/>
          </a:bodyPr>
          <a:lstStyle/>
          <a:p>
            <a:pPr algn="just">
              <a:lnSpc>
                <a:spcPct val="150000"/>
              </a:lnSpc>
            </a:pPr>
            <a:r>
              <a:rPr lang="en-US" sz="2000" b="1" dirty="0" smtClean="0">
                <a:latin typeface="Times New Roman" pitchFamily="18" charset="0"/>
                <a:cs typeface="Times New Roman" pitchFamily="18" charset="0"/>
              </a:rPr>
              <a:t>Hypervisor:</a:t>
            </a:r>
            <a:endParaRPr lang="en-US" sz="2000" b="1" dirty="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	The </a:t>
            </a:r>
            <a:r>
              <a:rPr lang="en-US" sz="2000" dirty="0">
                <a:latin typeface="Times New Roman" pitchFamily="18" charset="0"/>
                <a:cs typeface="Times New Roman" pitchFamily="18" charset="0"/>
              </a:rPr>
              <a:t>hypervisor is a software component that </a:t>
            </a:r>
            <a:r>
              <a:rPr lang="en-US" sz="2000" b="1" dirty="0">
                <a:solidFill>
                  <a:srgbClr val="FF0000"/>
                </a:solidFill>
                <a:latin typeface="Times New Roman" pitchFamily="18" charset="0"/>
                <a:cs typeface="Times New Roman" pitchFamily="18" charset="0"/>
              </a:rPr>
              <a:t>manages multiple virtual machines </a:t>
            </a:r>
            <a:r>
              <a:rPr lang="en-US" sz="2000" dirty="0">
                <a:latin typeface="Times New Roman" pitchFamily="18" charset="0"/>
                <a:cs typeface="Times New Roman" pitchFamily="18" charset="0"/>
              </a:rPr>
              <a:t>in a computer. It ensures that </a:t>
            </a:r>
            <a:r>
              <a:rPr lang="en-US" sz="2000" b="1" dirty="0">
                <a:solidFill>
                  <a:srgbClr val="FF0000"/>
                </a:solidFill>
                <a:latin typeface="Times New Roman" pitchFamily="18" charset="0"/>
                <a:cs typeface="Times New Roman" pitchFamily="18" charset="0"/>
              </a:rPr>
              <a:t>each virtual machine gets the allocated resources and does not interfere with the operation of other virtual machines. </a:t>
            </a:r>
            <a:endParaRPr lang="en-US" sz="2000" b="1" dirty="0" smtClean="0">
              <a:solidFill>
                <a:srgbClr val="FF0000"/>
              </a:solidFill>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There </a:t>
            </a:r>
            <a:r>
              <a:rPr lang="en-US" sz="2000" dirty="0">
                <a:latin typeface="Times New Roman" pitchFamily="18" charset="0"/>
                <a:cs typeface="Times New Roman" pitchFamily="18" charset="0"/>
              </a:rPr>
              <a:t>are two types of </a:t>
            </a:r>
            <a:r>
              <a:rPr lang="en-US" sz="2000" dirty="0" smtClean="0">
                <a:latin typeface="Times New Roman" pitchFamily="18" charset="0"/>
                <a:cs typeface="Times New Roman" pitchFamily="18" charset="0"/>
              </a:rPr>
              <a:t>hypervisors.</a:t>
            </a:r>
          </a:p>
          <a:p>
            <a:pPr marL="1527175" lvl="3" indent="-342900" algn="just">
              <a:lnSpc>
                <a:spcPct val="150000"/>
              </a:lnSpc>
              <a:buFont typeface="Arial" pitchFamily="34" charset="0"/>
              <a:buChar char="•"/>
            </a:pPr>
            <a:r>
              <a:rPr lang="en-US" sz="2000" b="1" dirty="0" smtClean="0">
                <a:latin typeface="Times New Roman" pitchFamily="18" charset="0"/>
                <a:cs typeface="Times New Roman" pitchFamily="18" charset="0"/>
              </a:rPr>
              <a:t>Type </a:t>
            </a:r>
            <a:r>
              <a:rPr lang="en-US" sz="2000" b="1" dirty="0">
                <a:latin typeface="Times New Roman" pitchFamily="18" charset="0"/>
                <a:cs typeface="Times New Roman" pitchFamily="18" charset="0"/>
              </a:rPr>
              <a:t>1 </a:t>
            </a:r>
            <a:r>
              <a:rPr lang="en-US" sz="2000" b="1" dirty="0" smtClean="0">
                <a:latin typeface="Times New Roman" pitchFamily="18" charset="0"/>
                <a:cs typeface="Times New Roman" pitchFamily="18" charset="0"/>
              </a:rPr>
              <a:t>hypervisor</a:t>
            </a:r>
            <a:endParaRPr lang="en-US" sz="2000" b="1" dirty="0">
              <a:latin typeface="Times New Roman" pitchFamily="18" charset="0"/>
              <a:cs typeface="Times New Roman" pitchFamily="18" charset="0"/>
            </a:endParaRPr>
          </a:p>
          <a:p>
            <a:pPr marL="1527175" lvl="3" indent="-342900" algn="just">
              <a:lnSpc>
                <a:spcPct val="150000"/>
              </a:lnSpc>
              <a:buFont typeface="Arial" pitchFamily="34" charset="0"/>
              <a:buChar char="•"/>
            </a:pPr>
            <a:r>
              <a:rPr lang="en-US" sz="2000" b="1" dirty="0" smtClean="0">
                <a:latin typeface="Times New Roman" pitchFamily="18" charset="0"/>
                <a:cs typeface="Times New Roman" pitchFamily="18" charset="0"/>
              </a:rPr>
              <a:t>Type </a:t>
            </a:r>
            <a:r>
              <a:rPr lang="en-US" sz="2000" b="1" dirty="0">
                <a:latin typeface="Times New Roman" pitchFamily="18" charset="0"/>
                <a:cs typeface="Times New Roman" pitchFamily="18" charset="0"/>
              </a:rPr>
              <a:t>2 </a:t>
            </a:r>
            <a:r>
              <a:rPr lang="en-US" sz="2000" b="1" dirty="0" smtClean="0">
                <a:latin typeface="Times New Roman" pitchFamily="18" charset="0"/>
                <a:cs typeface="Times New Roman" pitchFamily="18" charset="0"/>
              </a:rPr>
              <a:t>hypervisor</a:t>
            </a:r>
            <a:endParaRPr lang="en-US" sz="2000" b="1" dirty="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4416809" y="2569239"/>
            <a:ext cx="3739509" cy="4016611"/>
          </a:xfrm>
          <a:prstGeom prst="rect">
            <a:avLst/>
          </a:prstGeom>
        </p:spPr>
      </p:pic>
      <p:sp>
        <p:nvSpPr>
          <p:cNvPr id="4" name="Rectangle 3"/>
          <p:cNvSpPr/>
          <p:nvPr/>
        </p:nvSpPr>
        <p:spPr>
          <a:xfrm>
            <a:off x="3417617" y="162468"/>
            <a:ext cx="2664512" cy="707886"/>
          </a:xfrm>
          <a:prstGeom prst="rect">
            <a:avLst/>
          </a:prstGeom>
        </p:spPr>
        <p:txBody>
          <a:bodyPr wrap="none">
            <a:spAutoFit/>
          </a:bodyPr>
          <a:lstStyle/>
          <a:p>
            <a:r>
              <a:rPr lang="en-US" sz="4000" b="1" dirty="0">
                <a:solidFill>
                  <a:srgbClr val="7030A0"/>
                </a:solidFill>
                <a:latin typeface="Times New Roman" pitchFamily="18" charset="0"/>
                <a:cs typeface="Times New Roman" pitchFamily="18" charset="0"/>
              </a:rPr>
              <a:t>Hypervisor</a:t>
            </a:r>
            <a:endParaRPr lang="en-IN" sz="4000" dirty="0">
              <a:solidFill>
                <a:srgbClr val="7030A0"/>
              </a:solidFill>
            </a:endParaRPr>
          </a:p>
        </p:txBody>
      </p:sp>
    </p:spTree>
    <p:extLst>
      <p:ext uri="{BB962C8B-B14F-4D97-AF65-F5344CB8AC3E}">
        <p14:creationId xmlns:p14="http://schemas.microsoft.com/office/powerpoint/2010/main" val="6675036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571" y="206236"/>
            <a:ext cx="4982442" cy="6786473"/>
          </a:xfrm>
          <a:prstGeom prst="rect">
            <a:avLst/>
          </a:prstGeom>
        </p:spPr>
        <p:txBody>
          <a:bodyPr wrap="square">
            <a:spAutoFit/>
          </a:bodyPr>
          <a:lstStyle/>
          <a:p>
            <a:pPr algn="just">
              <a:lnSpc>
                <a:spcPct val="150000"/>
              </a:lnSpc>
            </a:pPr>
            <a:endParaRPr lang="en-US" sz="2000" b="1" dirty="0" smtClean="0">
              <a:latin typeface="Times New Roman" pitchFamily="18" charset="0"/>
              <a:cs typeface="Times New Roman" pitchFamily="18" charset="0"/>
            </a:endParaRPr>
          </a:p>
          <a:p>
            <a:pPr algn="just">
              <a:lnSpc>
                <a:spcPct val="150000"/>
              </a:lnSpc>
            </a:pPr>
            <a:r>
              <a:rPr lang="en-US" sz="2500" b="1" dirty="0" smtClean="0">
                <a:latin typeface="Times New Roman" pitchFamily="18" charset="0"/>
                <a:cs typeface="Times New Roman" pitchFamily="18" charset="0"/>
              </a:rPr>
              <a:t>Type </a:t>
            </a:r>
            <a:r>
              <a:rPr lang="en-US" sz="2500" b="1" dirty="0">
                <a:latin typeface="Times New Roman" pitchFamily="18" charset="0"/>
                <a:cs typeface="Times New Roman" pitchFamily="18" charset="0"/>
              </a:rPr>
              <a:t>1 </a:t>
            </a:r>
            <a:r>
              <a:rPr lang="en-US" sz="2500" b="1" dirty="0" smtClean="0">
                <a:latin typeface="Times New Roman" pitchFamily="18" charset="0"/>
                <a:cs typeface="Times New Roman" pitchFamily="18" charset="0"/>
              </a:rPr>
              <a:t>hypervisor (bare-metal hypervisor) :</a:t>
            </a:r>
            <a:endParaRPr lang="en-US" sz="2500" b="1" dirty="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 </a:t>
            </a:r>
            <a:r>
              <a:rPr lang="en-US" sz="2000" b="1" dirty="0">
                <a:latin typeface="Times New Roman" pitchFamily="18" charset="0"/>
                <a:cs typeface="Times New Roman" pitchFamily="18" charset="0"/>
              </a:rPr>
              <a:t>type 1 hypervisor</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bare-metal hypervisor</a:t>
            </a:r>
            <a:r>
              <a:rPr lang="en-US" sz="2000" dirty="0">
                <a:latin typeface="Times New Roman" pitchFamily="18" charset="0"/>
                <a:cs typeface="Times New Roman" pitchFamily="18" charset="0"/>
              </a:rPr>
              <a:t>, is a </a:t>
            </a:r>
            <a:r>
              <a:rPr lang="en-US" sz="2000" b="1" dirty="0">
                <a:solidFill>
                  <a:srgbClr val="FF0000"/>
                </a:solidFill>
                <a:latin typeface="Times New Roman" pitchFamily="18" charset="0"/>
                <a:cs typeface="Times New Roman" pitchFamily="18" charset="0"/>
              </a:rPr>
              <a:t>hypervisor program installed directly on the computer’s hardware</a:t>
            </a:r>
            <a:r>
              <a:rPr lang="en-US" sz="2000" dirty="0">
                <a:latin typeface="Times New Roman" pitchFamily="18" charset="0"/>
                <a:cs typeface="Times New Roman" pitchFamily="18" charset="0"/>
              </a:rPr>
              <a:t> </a:t>
            </a:r>
            <a:r>
              <a:rPr lang="en-US" sz="2000" b="1" dirty="0">
                <a:solidFill>
                  <a:srgbClr val="FF0000"/>
                </a:solidFill>
                <a:latin typeface="Times New Roman" pitchFamily="18" charset="0"/>
                <a:cs typeface="Times New Roman" pitchFamily="18" charset="0"/>
              </a:rPr>
              <a:t>instead of the operating system. </a:t>
            </a:r>
            <a:r>
              <a:rPr lang="en-US" sz="2000" b="1" dirty="0" smtClean="0">
                <a:solidFill>
                  <a:srgbClr val="FF0000"/>
                </a:solidFill>
                <a:latin typeface="Times New Roman" pitchFamily="18" charset="0"/>
                <a:cs typeface="Times New Roman" pitchFamily="18" charset="0"/>
              </a:rPr>
              <a:t>	</a:t>
            </a:r>
          </a:p>
          <a:p>
            <a:pPr algn="just">
              <a:lnSpc>
                <a:spcPct val="150000"/>
              </a:lnSpc>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Therefore</a:t>
            </a:r>
            <a:r>
              <a:rPr lang="en-US" sz="2000" dirty="0">
                <a:latin typeface="Times New Roman" pitchFamily="18" charset="0"/>
                <a:cs typeface="Times New Roman" pitchFamily="18" charset="0"/>
              </a:rPr>
              <a:t>, type 1 hypervisors have </a:t>
            </a:r>
            <a:r>
              <a:rPr lang="en-US" sz="2000" b="1" dirty="0">
                <a:latin typeface="Times New Roman" pitchFamily="18" charset="0"/>
                <a:cs typeface="Times New Roman" pitchFamily="18" charset="0"/>
              </a:rPr>
              <a:t>better performance </a:t>
            </a:r>
            <a:r>
              <a:rPr lang="en-US" sz="2000" dirty="0">
                <a:latin typeface="Times New Roman" pitchFamily="18" charset="0"/>
                <a:cs typeface="Times New Roman" pitchFamily="18" charset="0"/>
              </a:rPr>
              <a:t>and are commonly used by </a:t>
            </a:r>
            <a:r>
              <a:rPr lang="en-US" sz="2000" b="1" dirty="0">
                <a:latin typeface="Times New Roman" pitchFamily="18" charset="0"/>
                <a:cs typeface="Times New Roman" pitchFamily="18" charset="0"/>
              </a:rPr>
              <a:t>enterprise applications</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KVM</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uses the type 1 hypervisor to host multiple virtual machines on the Linux operating system</a:t>
            </a:r>
            <a:r>
              <a:rPr lang="en-US" sz="2000" dirty="0" smtClean="0">
                <a:latin typeface="Times New Roman" pitchFamily="18" charset="0"/>
                <a:cs typeface="Times New Roman" pitchFamily="18" charset="0"/>
              </a:rPr>
              <a:t>.</a:t>
            </a:r>
          </a:p>
        </p:txBody>
      </p:sp>
      <p:grpSp>
        <p:nvGrpSpPr>
          <p:cNvPr id="4" name="Group 3"/>
          <p:cNvGrpSpPr/>
          <p:nvPr/>
        </p:nvGrpSpPr>
        <p:grpSpPr>
          <a:xfrm>
            <a:off x="5598474" y="870353"/>
            <a:ext cx="3275363" cy="5844211"/>
            <a:chOff x="7284522" y="623077"/>
            <a:chExt cx="4222785" cy="6014767"/>
          </a:xfrm>
        </p:grpSpPr>
        <p:pic>
          <p:nvPicPr>
            <p:cNvPr id="3" name="Picture 2"/>
            <p:cNvPicPr>
              <a:picLocks noChangeAspect="1"/>
            </p:cNvPicPr>
            <p:nvPr/>
          </p:nvPicPr>
          <p:blipFill>
            <a:blip r:embed="rId2"/>
            <a:stretch>
              <a:fillRect/>
            </a:stretch>
          </p:blipFill>
          <p:spPr>
            <a:xfrm>
              <a:off x="7284522" y="3839226"/>
              <a:ext cx="3805470" cy="2798618"/>
            </a:xfrm>
            <a:prstGeom prst="rect">
              <a:avLst/>
            </a:prstGeom>
          </p:spPr>
        </p:pic>
        <p:pic>
          <p:nvPicPr>
            <p:cNvPr id="7" name="Picture 6"/>
            <p:cNvPicPr>
              <a:picLocks noChangeAspect="1"/>
            </p:cNvPicPr>
            <p:nvPr/>
          </p:nvPicPr>
          <p:blipFill>
            <a:blip r:embed="rId3"/>
            <a:stretch>
              <a:fillRect/>
            </a:stretch>
          </p:blipFill>
          <p:spPr>
            <a:xfrm>
              <a:off x="7284522" y="623077"/>
              <a:ext cx="4222785" cy="2959754"/>
            </a:xfrm>
            <a:prstGeom prst="rect">
              <a:avLst/>
            </a:prstGeom>
          </p:spPr>
        </p:pic>
      </p:grpSp>
      <p:sp>
        <p:nvSpPr>
          <p:cNvPr id="8" name="Rectangle 7"/>
          <p:cNvSpPr/>
          <p:nvPr/>
        </p:nvSpPr>
        <p:spPr>
          <a:xfrm>
            <a:off x="3417617" y="162468"/>
            <a:ext cx="2664512" cy="707886"/>
          </a:xfrm>
          <a:prstGeom prst="rect">
            <a:avLst/>
          </a:prstGeom>
        </p:spPr>
        <p:txBody>
          <a:bodyPr wrap="none">
            <a:spAutoFit/>
          </a:bodyPr>
          <a:lstStyle/>
          <a:p>
            <a:r>
              <a:rPr lang="en-US" sz="4000" b="1" dirty="0">
                <a:solidFill>
                  <a:srgbClr val="7030A0"/>
                </a:solidFill>
                <a:latin typeface="Times New Roman" pitchFamily="18" charset="0"/>
                <a:cs typeface="Times New Roman" pitchFamily="18" charset="0"/>
              </a:rPr>
              <a:t>Hypervisor</a:t>
            </a:r>
            <a:endParaRPr lang="en-IN" sz="4000" dirty="0">
              <a:solidFill>
                <a:srgbClr val="7030A0"/>
              </a:solidFill>
            </a:endParaRPr>
          </a:p>
        </p:txBody>
      </p:sp>
    </p:spTree>
    <p:extLst>
      <p:ext uri="{BB962C8B-B14F-4D97-AF65-F5344CB8AC3E}">
        <p14:creationId xmlns:p14="http://schemas.microsoft.com/office/powerpoint/2010/main" val="211782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39" y="587282"/>
            <a:ext cx="4930497" cy="6275051"/>
          </a:xfrm>
          <a:prstGeom prst="rect">
            <a:avLst/>
          </a:prstGeom>
        </p:spPr>
        <p:txBody>
          <a:bodyPr wrap="square">
            <a:spAutoFit/>
          </a:bodyPr>
          <a:lstStyle/>
          <a:p>
            <a:pPr algn="just">
              <a:lnSpc>
                <a:spcPct val="150000"/>
              </a:lnSpc>
            </a:pPr>
            <a:r>
              <a:rPr lang="en-US" b="1" dirty="0" smtClean="0">
                <a:latin typeface="Times New Roman" pitchFamily="18" charset="0"/>
                <a:cs typeface="Times New Roman" pitchFamily="18" charset="0"/>
              </a:rPr>
              <a:t>Type </a:t>
            </a:r>
            <a:r>
              <a:rPr lang="en-US" b="1" dirty="0">
                <a:latin typeface="Times New Roman" pitchFamily="18" charset="0"/>
                <a:cs typeface="Times New Roman" pitchFamily="18" charset="0"/>
              </a:rPr>
              <a:t>2 </a:t>
            </a:r>
            <a:r>
              <a:rPr lang="en-US" b="1" dirty="0" smtClean="0">
                <a:latin typeface="Times New Roman" pitchFamily="18" charset="0"/>
                <a:cs typeface="Times New Roman" pitchFamily="18" charset="0"/>
              </a:rPr>
              <a:t>hypervisor (</a:t>
            </a:r>
            <a:r>
              <a:rPr lang="en-US" b="1" dirty="0">
                <a:latin typeface="Times New Roman" pitchFamily="18" charset="0"/>
                <a:cs typeface="Times New Roman" pitchFamily="18" charset="0"/>
              </a:rPr>
              <a:t>hosted </a:t>
            </a:r>
            <a:r>
              <a:rPr lang="en-US" b="1" dirty="0" smtClean="0">
                <a:latin typeface="Times New Roman" pitchFamily="18" charset="0"/>
                <a:cs typeface="Times New Roman" pitchFamily="18" charset="0"/>
              </a:rPr>
              <a:t>hypervisor)</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	Also </a:t>
            </a:r>
            <a:r>
              <a:rPr lang="en-US" dirty="0">
                <a:latin typeface="Times New Roman" pitchFamily="18" charset="0"/>
                <a:cs typeface="Times New Roman" pitchFamily="18" charset="0"/>
              </a:rPr>
              <a:t>known as a hosted hypervisor, the </a:t>
            </a:r>
            <a:r>
              <a:rPr lang="en-US" b="1" dirty="0">
                <a:latin typeface="Times New Roman" pitchFamily="18" charset="0"/>
                <a:cs typeface="Times New Roman" pitchFamily="18" charset="0"/>
              </a:rPr>
              <a:t>type 2 hypervisor</a:t>
            </a:r>
            <a:r>
              <a:rPr lang="en-US" dirty="0">
                <a:latin typeface="Times New Roman" pitchFamily="18" charset="0"/>
                <a:cs typeface="Times New Roman" pitchFamily="18" charset="0"/>
              </a:rPr>
              <a:t> is </a:t>
            </a:r>
            <a:r>
              <a:rPr lang="en-US" b="1" dirty="0">
                <a:solidFill>
                  <a:srgbClr val="FF0000"/>
                </a:solidFill>
                <a:latin typeface="Times New Roman" pitchFamily="18" charset="0"/>
                <a:cs typeface="Times New Roman" pitchFamily="18" charset="0"/>
              </a:rPr>
              <a:t>installed on an operating system</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Type 2 hypervisors</a:t>
            </a:r>
            <a:r>
              <a:rPr lang="en-US" dirty="0">
                <a:latin typeface="Times New Roman" pitchFamily="18" charset="0"/>
                <a:cs typeface="Times New Roman" pitchFamily="18" charset="0"/>
              </a:rPr>
              <a:t> are suitable for end-user computing</a:t>
            </a:r>
            <a:r>
              <a:rPr lang="en-US" dirty="0" smtClean="0">
                <a:latin typeface="Times New Roman" pitchFamily="18" charset="0"/>
                <a:cs typeface="Times New Roman" pitchFamily="18" charset="0"/>
              </a:rPr>
              <a:t>.</a:t>
            </a:r>
          </a:p>
          <a:p>
            <a:pPr algn="just">
              <a:lnSpc>
                <a:spcPct val="150000"/>
              </a:lnSpc>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 </a:t>
            </a:r>
            <a:r>
              <a:rPr lang="en-US" b="1" dirty="0">
                <a:latin typeface="Times New Roman" pitchFamily="18" charset="0"/>
                <a:cs typeface="Times New Roman" pitchFamily="18" charset="0"/>
              </a:rPr>
              <a:t>type 2 hypervisor</a:t>
            </a:r>
            <a:r>
              <a:rPr lang="en-US" dirty="0">
                <a:latin typeface="Times New Roman" pitchFamily="18" charset="0"/>
                <a:cs typeface="Times New Roman" pitchFamily="18" charset="0"/>
              </a:rPr>
              <a:t>, or hosted hypervisor, </a:t>
            </a:r>
            <a:r>
              <a:rPr lang="en-US" b="1" dirty="0">
                <a:latin typeface="Times New Roman" pitchFamily="18" charset="0"/>
                <a:cs typeface="Times New Roman" pitchFamily="18" charset="0"/>
              </a:rPr>
              <a:t>interacts with the underlying host machine hardware </a:t>
            </a:r>
            <a:r>
              <a:rPr lang="en-US" dirty="0">
                <a:latin typeface="Times New Roman" pitchFamily="18" charset="0"/>
                <a:cs typeface="Times New Roman" pitchFamily="18" charset="0"/>
              </a:rPr>
              <a:t>through the host machine’s operating system. You install it on the machine, where it runs as an application.</a:t>
            </a:r>
          </a:p>
          <a:p>
            <a:pPr algn="just">
              <a:lnSpc>
                <a:spcPct val="150000"/>
              </a:lnSpc>
            </a:pPr>
            <a:r>
              <a:rPr lang="en-US" dirty="0" smtClean="0">
                <a:latin typeface="Times New Roman" pitchFamily="18" charset="0"/>
                <a:cs typeface="Times New Roman" pitchFamily="18" charset="0"/>
              </a:rPr>
              <a:t>	The </a:t>
            </a:r>
            <a:r>
              <a:rPr lang="en-US" b="1" dirty="0">
                <a:latin typeface="Times New Roman" pitchFamily="18" charset="0"/>
                <a:cs typeface="Times New Roman" pitchFamily="18" charset="0"/>
              </a:rPr>
              <a:t>type 2 hypervisor </a:t>
            </a:r>
            <a:r>
              <a:rPr lang="en-US" b="1" dirty="0">
                <a:solidFill>
                  <a:srgbClr val="FF0000"/>
                </a:solidFill>
                <a:latin typeface="Times New Roman" pitchFamily="18" charset="0"/>
                <a:cs typeface="Times New Roman" pitchFamily="18" charset="0"/>
              </a:rPr>
              <a:t>negotiates with the operating system to obtain underlying system resources</a:t>
            </a:r>
            <a:r>
              <a:rPr lang="en-US" dirty="0">
                <a:latin typeface="Times New Roman" pitchFamily="18" charset="0"/>
                <a:cs typeface="Times New Roman" pitchFamily="18" charset="0"/>
              </a:rPr>
              <a:t>. However, the host operating system prioritizes its own functions and applications over the virtual workloads.</a:t>
            </a:r>
            <a:endParaRPr lang="en-IN" dirty="0">
              <a:latin typeface="Times New Roman" pitchFamily="18" charset="0"/>
              <a:cs typeface="Times New Roman" pitchFamily="18" charset="0"/>
            </a:endParaRPr>
          </a:p>
        </p:txBody>
      </p:sp>
      <p:grpSp>
        <p:nvGrpSpPr>
          <p:cNvPr id="4" name="Group 3"/>
          <p:cNvGrpSpPr/>
          <p:nvPr/>
        </p:nvGrpSpPr>
        <p:grpSpPr>
          <a:xfrm>
            <a:off x="5512890" y="587282"/>
            <a:ext cx="3485637" cy="6246600"/>
            <a:chOff x="7350520" y="502780"/>
            <a:chExt cx="4028679" cy="6331101"/>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28" t="5524" r="9386" b="3755"/>
            <a:stretch/>
          </p:blipFill>
          <p:spPr bwMode="auto">
            <a:xfrm>
              <a:off x="7433736" y="502780"/>
              <a:ext cx="3945463" cy="31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7350520" y="3860471"/>
              <a:ext cx="4028679" cy="2973410"/>
            </a:xfrm>
            <a:prstGeom prst="rect">
              <a:avLst/>
            </a:prstGeom>
          </p:spPr>
        </p:pic>
      </p:grpSp>
      <p:sp>
        <p:nvSpPr>
          <p:cNvPr id="8" name="Rectangle 7"/>
          <p:cNvSpPr/>
          <p:nvPr/>
        </p:nvSpPr>
        <p:spPr>
          <a:xfrm>
            <a:off x="3417617" y="23923"/>
            <a:ext cx="2664512" cy="707886"/>
          </a:xfrm>
          <a:prstGeom prst="rect">
            <a:avLst/>
          </a:prstGeom>
        </p:spPr>
        <p:txBody>
          <a:bodyPr wrap="none">
            <a:spAutoFit/>
          </a:bodyPr>
          <a:lstStyle/>
          <a:p>
            <a:r>
              <a:rPr lang="en-US" sz="4000" b="1" dirty="0">
                <a:solidFill>
                  <a:srgbClr val="7030A0"/>
                </a:solidFill>
                <a:latin typeface="Times New Roman" pitchFamily="18" charset="0"/>
                <a:cs typeface="Times New Roman" pitchFamily="18" charset="0"/>
              </a:rPr>
              <a:t>Hypervisor</a:t>
            </a:r>
            <a:endParaRPr lang="en-IN" sz="4000" dirty="0">
              <a:solidFill>
                <a:srgbClr val="7030A0"/>
              </a:solidFill>
            </a:endParaRPr>
          </a:p>
        </p:txBody>
      </p:sp>
    </p:spTree>
    <p:extLst>
      <p:ext uri="{BB962C8B-B14F-4D97-AF65-F5344CB8AC3E}">
        <p14:creationId xmlns:p14="http://schemas.microsoft.com/office/powerpoint/2010/main" val="29811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431" y="470660"/>
            <a:ext cx="5241060" cy="6355586"/>
          </a:xfrm>
          <a:prstGeom prst="rect">
            <a:avLst/>
          </a:prstGeom>
        </p:spPr>
        <p:txBody>
          <a:bodyPr wrap="square">
            <a:spAutoFit/>
          </a:bodyPr>
          <a:lstStyle/>
          <a:p>
            <a:pPr algn="just">
              <a:lnSpc>
                <a:spcPct val="150000"/>
              </a:lnSpc>
            </a:pPr>
            <a:r>
              <a:rPr lang="en-US" sz="2200" b="1" dirty="0">
                <a:solidFill>
                  <a:srgbClr val="0070C0"/>
                </a:solidFill>
                <a:latin typeface="Times New Roman" pitchFamily="18" charset="0"/>
                <a:cs typeface="Times New Roman" pitchFamily="18" charset="0"/>
              </a:rPr>
              <a:t>KVM (Kernel-based Virtual Machine)</a:t>
            </a:r>
            <a:r>
              <a:rPr lang="en-US" sz="2200" dirty="0">
                <a:solidFill>
                  <a:srgbClr val="0070C0"/>
                </a:solidFill>
                <a:latin typeface="Times New Roman" pitchFamily="18" charset="0"/>
                <a:cs typeface="Times New Roman" pitchFamily="18" charset="0"/>
              </a:rPr>
              <a:t> </a:t>
            </a:r>
            <a:endParaRPr lang="en-US" sz="2200" dirty="0" smtClean="0">
              <a:solidFill>
                <a:srgbClr val="0070C0"/>
              </a:solidFill>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It is </a:t>
            </a:r>
            <a:r>
              <a:rPr lang="en-US" sz="2200" dirty="0">
                <a:latin typeface="Times New Roman" pitchFamily="18" charset="0"/>
                <a:cs typeface="Times New Roman" pitchFamily="18" charset="0"/>
              </a:rPr>
              <a:t>an open-source hypervisor that allows a </a:t>
            </a:r>
            <a:r>
              <a:rPr lang="en-US" sz="2200" b="1" dirty="0">
                <a:solidFill>
                  <a:srgbClr val="FF0000"/>
                </a:solidFill>
                <a:latin typeface="Times New Roman" pitchFamily="18" charset="0"/>
                <a:cs typeface="Times New Roman" pitchFamily="18" charset="0"/>
              </a:rPr>
              <a:t>Linux system to act as a host </a:t>
            </a:r>
            <a:r>
              <a:rPr lang="en-US" sz="2200" dirty="0">
                <a:latin typeface="Times New Roman" pitchFamily="18" charset="0"/>
                <a:cs typeface="Times New Roman" pitchFamily="18" charset="0"/>
              </a:rPr>
              <a:t>for virtual machines (VMs</a:t>
            </a:r>
            <a:r>
              <a:rPr lang="en-US" sz="2200" dirty="0" smtClean="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It is </a:t>
            </a:r>
            <a:r>
              <a:rPr lang="en-US" sz="2200" b="1" dirty="0">
                <a:solidFill>
                  <a:srgbClr val="FF0000"/>
                </a:solidFill>
                <a:latin typeface="Times New Roman" pitchFamily="18" charset="0"/>
                <a:cs typeface="Times New Roman" pitchFamily="18" charset="0"/>
              </a:rPr>
              <a:t>built directly into the Linux kernel and turns it into a Type 1 (bare-metal) hypervisor</a:t>
            </a:r>
            <a:r>
              <a:rPr lang="en-US" sz="2200" dirty="0">
                <a:latin typeface="Times New Roman" pitchFamily="18" charset="0"/>
                <a:cs typeface="Times New Roman" pitchFamily="18" charset="0"/>
              </a:rPr>
              <a:t>, providing the ability to </a:t>
            </a:r>
            <a:r>
              <a:rPr lang="en-US" sz="2200" b="1" dirty="0">
                <a:latin typeface="Times New Roman" pitchFamily="18" charset="0"/>
                <a:cs typeface="Times New Roman" pitchFamily="18" charset="0"/>
              </a:rPr>
              <a:t>run multiple virtualized environments </a:t>
            </a:r>
            <a:r>
              <a:rPr lang="en-US" sz="2200" dirty="0">
                <a:latin typeface="Times New Roman" pitchFamily="18" charset="0"/>
                <a:cs typeface="Times New Roman" pitchFamily="18" charset="0"/>
              </a:rPr>
              <a:t>on a physical server</a:t>
            </a:r>
            <a:r>
              <a:rPr lang="en-US" sz="2200" dirty="0" smtClean="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KVM was announced in 2006 and merged into the </a:t>
            </a:r>
            <a:r>
              <a:rPr lang="en-US" sz="2200" dirty="0">
                <a:latin typeface="Times New Roman" pitchFamily="18" charset="0"/>
                <a:cs typeface="Times New Roman" pitchFamily="18" charset="0"/>
                <a:hlinkClick r:id="rId2"/>
              </a:rPr>
              <a:t>Linux kernel</a:t>
            </a:r>
            <a:r>
              <a:rPr lang="en-US" sz="2200" dirty="0">
                <a:latin typeface="Times New Roman" pitchFamily="18" charset="0"/>
                <a:cs typeface="Times New Roman" pitchFamily="18" charset="0"/>
              </a:rPr>
              <a:t> a year later. </a:t>
            </a:r>
            <a:endParaRPr lang="en-US" sz="2200" dirty="0" smtClean="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As KVM is the part of Linux </a:t>
            </a:r>
            <a:r>
              <a:rPr lang="en-US" sz="2200" dirty="0" err="1">
                <a:latin typeface="Times New Roman" pitchFamily="18" charset="0"/>
                <a:cs typeface="Times New Roman" pitchFamily="18" charset="0"/>
              </a:rPr>
              <a:t>Kernal</a:t>
            </a:r>
            <a:r>
              <a:rPr lang="en-US" sz="2200" dirty="0">
                <a:latin typeface="Times New Roman" pitchFamily="18" charset="0"/>
                <a:cs typeface="Times New Roman" pitchFamily="18" charset="0"/>
              </a:rPr>
              <a:t> it has all </a:t>
            </a: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components .</a:t>
            </a:r>
          </a:p>
          <a:p>
            <a:pPr algn="just"/>
            <a:r>
              <a:rPr lang="en-US" sz="2200" b="1" dirty="0">
                <a:latin typeface="Times New Roman" pitchFamily="18" charset="0"/>
                <a:cs typeface="Times New Roman" pitchFamily="18" charset="0"/>
              </a:rPr>
              <a:t>Every VM is implemented as a regular Linux process</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scheduled by the standard Linux scheduler, with dedicated virtual hardware like a network card, graphics adapter, CPU(s), memory, and disks.</a:t>
            </a:r>
          </a:p>
        </p:txBody>
      </p:sp>
      <p:sp>
        <p:nvSpPr>
          <p:cNvPr id="5" name="Rectangle 4"/>
          <p:cNvSpPr/>
          <p:nvPr/>
        </p:nvSpPr>
        <p:spPr>
          <a:xfrm>
            <a:off x="888802" y="106952"/>
            <a:ext cx="7416824" cy="584775"/>
          </a:xfrm>
          <a:prstGeom prst="rect">
            <a:avLst/>
          </a:prstGeom>
        </p:spPr>
        <p:txBody>
          <a:bodyPr wrap="square">
            <a:spAutoFit/>
          </a:bodyPr>
          <a:lstStyle/>
          <a:p>
            <a:pPr algn="ctr"/>
            <a:r>
              <a:rPr lang="en-US" sz="3200" b="1" dirty="0">
                <a:solidFill>
                  <a:srgbClr val="7030A0"/>
                </a:solidFill>
                <a:latin typeface="Times New Roman" pitchFamily="18" charset="0"/>
                <a:cs typeface="Times New Roman" pitchFamily="18" charset="0"/>
              </a:rPr>
              <a:t>KVM </a:t>
            </a:r>
            <a:r>
              <a:rPr lang="en-US" sz="3000" b="1" dirty="0" smtClean="0">
                <a:solidFill>
                  <a:srgbClr val="7030A0"/>
                </a:solidFill>
                <a:latin typeface="Times New Roman" pitchFamily="18" charset="0"/>
                <a:cs typeface="Times New Roman" pitchFamily="18" charset="0"/>
              </a:rPr>
              <a:t>Hypervisor</a:t>
            </a:r>
            <a:endParaRPr lang="en-US" sz="3000" b="1" dirty="0">
              <a:solidFill>
                <a:srgbClr val="7030A0"/>
              </a:solidFill>
              <a:latin typeface="Times New Roman" pitchFamily="18" charset="0"/>
              <a:cs typeface="Times New Roman" pitchFamily="18" charset="0"/>
            </a:endParaRPr>
          </a:p>
        </p:txBody>
      </p:sp>
      <p:pic>
        <p:nvPicPr>
          <p:cNvPr id="6" name="Picture 2" descr="https://d1.awsstatic.com/xen-kvm(1).1d05f32a1acafb6d1e20094b327c823666f599fa.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604" r="10015" b="3534"/>
          <a:stretch/>
        </p:blipFill>
        <p:spPr bwMode="auto">
          <a:xfrm>
            <a:off x="5364068" y="1233056"/>
            <a:ext cx="3739997" cy="454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788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9301" y="606565"/>
            <a:ext cx="4432699" cy="3027209"/>
          </a:xfrm>
          <a:prstGeom prst="rect">
            <a:avLst/>
          </a:prstGeom>
          <a:noFill/>
          <a:ln w="9525">
            <a:noFill/>
            <a:miter lim="800000"/>
            <a:headEnd/>
            <a:tailEnd/>
          </a:ln>
          <a:effectLst/>
        </p:spPr>
      </p:pic>
      <p:sp>
        <p:nvSpPr>
          <p:cNvPr id="4" name="TextBox 3"/>
          <p:cNvSpPr txBox="1"/>
          <p:nvPr/>
        </p:nvSpPr>
        <p:spPr>
          <a:xfrm>
            <a:off x="249382" y="41560"/>
            <a:ext cx="8894618" cy="1077218"/>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Features / Properties / Characteristics of Cloud Computing</a:t>
            </a:r>
            <a:endParaRPr lang="en-US" sz="3200" b="1" dirty="0">
              <a:latin typeface="Times New Roman" pitchFamily="18" charset="0"/>
              <a:cs typeface="Times New Roman" pitchFamily="18" charset="0"/>
            </a:endParaRPr>
          </a:p>
        </p:txBody>
      </p:sp>
      <p:sp>
        <p:nvSpPr>
          <p:cNvPr id="5" name="TextBox 4"/>
          <p:cNvSpPr txBox="1"/>
          <p:nvPr/>
        </p:nvSpPr>
        <p:spPr>
          <a:xfrm>
            <a:off x="5330542" y="512609"/>
            <a:ext cx="3595254" cy="6740307"/>
          </a:xfrm>
          <a:prstGeom prst="rect">
            <a:avLst/>
          </a:prstGeom>
          <a:noFill/>
        </p:spPr>
        <p:txBody>
          <a:bodyPr wrap="square" rtlCol="0">
            <a:spAutoFit/>
          </a:bodyPr>
          <a:lstStyle/>
          <a:p>
            <a:r>
              <a:rPr lang="en-US" b="1" dirty="0" smtClean="0"/>
              <a:t>6. Automation</a:t>
            </a:r>
          </a:p>
          <a:p>
            <a:r>
              <a:rPr lang="en-US" dirty="0" smtClean="0"/>
              <a:t>	 Cloud computing services are often highly automated, allowing users to deploy and manage resources with minimal manual intervention.</a:t>
            </a:r>
          </a:p>
          <a:p>
            <a:r>
              <a:rPr lang="en-US" b="1" dirty="0" smtClean="0"/>
              <a:t>7. Economical</a:t>
            </a:r>
          </a:p>
          <a:p>
            <a:r>
              <a:rPr lang="en-US" dirty="0" smtClean="0"/>
              <a:t>	 In cloud computing, clients need to pay the third-party for the space used by them. More often, some space is allocated for free.</a:t>
            </a:r>
          </a:p>
          <a:p>
            <a:pPr fontAlgn="base"/>
            <a:r>
              <a:rPr lang="en-US" b="1" dirty="0" smtClean="0"/>
              <a:t>8. Security</a:t>
            </a:r>
          </a:p>
          <a:p>
            <a:pPr fontAlgn="base"/>
            <a:r>
              <a:rPr lang="en-US" dirty="0" smtClean="0"/>
              <a:t>	 It creates </a:t>
            </a:r>
            <a:r>
              <a:rPr lang="en-US" b="1" dirty="0" smtClean="0"/>
              <a:t>a snapshot </a:t>
            </a:r>
            <a:r>
              <a:rPr lang="en-US" dirty="0" smtClean="0"/>
              <a:t>of the data stored so that the data </a:t>
            </a:r>
            <a:r>
              <a:rPr lang="en-US" b="1" dirty="0" smtClean="0"/>
              <a:t>may not get lost </a:t>
            </a:r>
            <a:r>
              <a:rPr lang="en-US" dirty="0" smtClean="0"/>
              <a:t>even if one of the servers gets damaged.</a:t>
            </a:r>
          </a:p>
          <a:p>
            <a:pPr fontAlgn="base"/>
            <a:r>
              <a:rPr lang="en-US" dirty="0" smtClean="0"/>
              <a:t>The data is stored within the storage devices, which cannot be hacked and utilized by any other person. The storage service is quick and reliable.</a:t>
            </a:r>
          </a:p>
          <a:p>
            <a:pPr fontAlgn="base"/>
            <a:endParaRPr lang="en-US" dirty="0" smtClean="0"/>
          </a:p>
          <a:p>
            <a:pPr fontAlgn="base"/>
            <a:endParaRPr lang="en-US" dirty="0"/>
          </a:p>
        </p:txBody>
      </p:sp>
      <p:sp>
        <p:nvSpPr>
          <p:cNvPr id="6" name="TextBox 5"/>
          <p:cNvSpPr txBox="1"/>
          <p:nvPr/>
        </p:nvSpPr>
        <p:spPr>
          <a:xfrm>
            <a:off x="105434" y="3441680"/>
            <a:ext cx="5133112" cy="3416320"/>
          </a:xfrm>
          <a:prstGeom prst="rect">
            <a:avLst/>
          </a:prstGeom>
          <a:noFill/>
        </p:spPr>
        <p:txBody>
          <a:bodyPr wrap="square" rtlCol="0">
            <a:spAutoFit/>
          </a:bodyPr>
          <a:lstStyle/>
          <a:p>
            <a:pPr fontAlgn="base"/>
            <a:r>
              <a:rPr lang="en-US" b="1" dirty="0" smtClean="0"/>
              <a:t>9. Pay as you go</a:t>
            </a:r>
          </a:p>
          <a:p>
            <a:pPr fontAlgn="base"/>
            <a:r>
              <a:rPr lang="en-US" dirty="0" smtClean="0"/>
              <a:t>	In cloud computing, the user has to pay only for the service or the space they have utilized. There is no hidden or extra charge which is to be paid. The service is economical and most of the time some space is allotted for free.</a:t>
            </a:r>
          </a:p>
          <a:p>
            <a:pPr fontAlgn="base"/>
            <a:r>
              <a:rPr lang="en-US" b="1" dirty="0" smtClean="0"/>
              <a:t>10. Measured service:</a:t>
            </a:r>
            <a:r>
              <a:rPr lang="en-US" dirty="0" smtClean="0"/>
              <a:t> </a:t>
            </a:r>
          </a:p>
          <a:p>
            <a:pPr fontAlgn="base"/>
            <a:r>
              <a:rPr lang="en-US" dirty="0" smtClean="0"/>
              <a:t>	The resource utilization is tracked for each application and occupant, it will provide both the user and the resource provider with an account of what has been used. This is done for various reasons like monitoring billing and effective use of resource.</a:t>
            </a:r>
            <a:endParaRPr lang="en-US" dirty="0"/>
          </a:p>
        </p:txBody>
      </p:sp>
    </p:spTree>
    <p:extLst>
      <p:ext uri="{BB962C8B-B14F-4D97-AF65-F5344CB8AC3E}">
        <p14:creationId xmlns:p14="http://schemas.microsoft.com/office/powerpoint/2010/main" val="20664966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593" y="-143876"/>
            <a:ext cx="3539687" cy="630942"/>
          </a:xfrm>
          <a:prstGeom prst="rect">
            <a:avLst/>
          </a:prstGeom>
        </p:spPr>
        <p:txBody>
          <a:bodyPr wrap="none">
            <a:spAutoFit/>
          </a:bodyPr>
          <a:lstStyle/>
          <a:p>
            <a:r>
              <a:rPr lang="en-IN" sz="3500" b="1" dirty="0" smtClean="0">
                <a:solidFill>
                  <a:srgbClr val="7030A0"/>
                </a:solidFill>
                <a:latin typeface="Times New Roman" pitchFamily="18" charset="0"/>
                <a:cs typeface="Times New Roman" pitchFamily="18" charset="0"/>
              </a:rPr>
              <a:t>Features </a:t>
            </a:r>
            <a:r>
              <a:rPr lang="en-IN" sz="3500" b="1" dirty="0">
                <a:solidFill>
                  <a:srgbClr val="7030A0"/>
                </a:solidFill>
                <a:latin typeface="Times New Roman" pitchFamily="18" charset="0"/>
                <a:cs typeface="Times New Roman" pitchFamily="18" charset="0"/>
              </a:rPr>
              <a:t>of KVM</a:t>
            </a:r>
          </a:p>
        </p:txBody>
      </p:sp>
      <p:sp>
        <p:nvSpPr>
          <p:cNvPr id="4" name="Rectangle 3"/>
          <p:cNvSpPr/>
          <p:nvPr/>
        </p:nvSpPr>
        <p:spPr>
          <a:xfrm>
            <a:off x="114304" y="541982"/>
            <a:ext cx="8832269" cy="6463308"/>
          </a:xfrm>
          <a:prstGeom prst="rect">
            <a:avLst/>
          </a:prstGeom>
        </p:spPr>
        <p:txBody>
          <a:bodyPr wrap="square">
            <a:spAutoFit/>
          </a:bodyPr>
          <a:lstStyle/>
          <a:p>
            <a:r>
              <a:rPr lang="en-US" b="1" dirty="0" smtClean="0">
                <a:latin typeface="Times New Roman" pitchFamily="18" charset="0"/>
                <a:cs typeface="Times New Roman" pitchFamily="18" charset="0"/>
              </a:rPr>
              <a:t>1. Security </a:t>
            </a:r>
            <a:r>
              <a:rPr lang="en-US" b="1" dirty="0">
                <a:latin typeface="Times New Roman" pitchFamily="18" charset="0"/>
                <a:cs typeface="Times New Roman" pitchFamily="18" charset="0"/>
              </a:rPr>
              <a:t>boundaries with </a:t>
            </a:r>
            <a:r>
              <a:rPr lang="en-US" b="1" dirty="0" err="1">
                <a:latin typeface="Times New Roman" pitchFamily="18" charset="0"/>
                <a:cs typeface="Times New Roman" pitchFamily="18" charset="0"/>
              </a:rPr>
              <a:t>SELinux</a:t>
            </a:r>
            <a:r>
              <a:rPr lang="en-US" b="1" dirty="0">
                <a:latin typeface="Times New Roman" pitchFamily="18" charset="0"/>
                <a:cs typeface="Times New Roman" pitchFamily="18" charset="0"/>
              </a:rPr>
              <a:t> and sVirt</a:t>
            </a:r>
          </a:p>
          <a:p>
            <a:r>
              <a:rPr lang="en-US" dirty="0" smtClean="0">
                <a:latin typeface="Times New Roman" pitchFamily="18" charset="0"/>
                <a:cs typeface="Times New Roman" pitchFamily="18" charset="0"/>
              </a:rPr>
              <a:t>	KVM </a:t>
            </a:r>
            <a:r>
              <a:rPr lang="en-US" dirty="0">
                <a:latin typeface="Times New Roman" pitchFamily="18" charset="0"/>
                <a:cs typeface="Times New Roman" pitchFamily="18" charset="0"/>
              </a:rPr>
              <a:t>uses a </a:t>
            </a:r>
            <a:r>
              <a:rPr lang="en-US" b="1" dirty="0">
                <a:solidFill>
                  <a:srgbClr val="FF0000"/>
                </a:solidFill>
                <a:latin typeface="Times New Roman" pitchFamily="18" charset="0"/>
                <a:cs typeface="Times New Roman" pitchFamily="18" charset="0"/>
              </a:rPr>
              <a:t>combination of Security-Enhanced Linux (</a:t>
            </a:r>
            <a:r>
              <a:rPr lang="en-US" b="1" dirty="0" err="1">
                <a:solidFill>
                  <a:srgbClr val="FF0000"/>
                </a:solidFill>
                <a:latin typeface="Times New Roman" pitchFamily="18" charset="0"/>
                <a:cs typeface="Times New Roman" pitchFamily="18" charset="0"/>
              </a:rPr>
              <a:t>SELinux</a:t>
            </a:r>
            <a:r>
              <a:rPr lang="en-US" b="1" dirty="0">
                <a:solidFill>
                  <a:srgbClr val="FF0000"/>
                </a:solidFill>
                <a:latin typeface="Times New Roman" pitchFamily="18" charset="0"/>
                <a:cs typeface="Times New Roman" pitchFamily="18" charset="0"/>
              </a:rPr>
              <a:t>) and sVirt</a:t>
            </a:r>
            <a:r>
              <a:rPr lang="en-US" dirty="0">
                <a:latin typeface="Times New Roman" pitchFamily="18" charset="0"/>
                <a:cs typeface="Times New Roman" pitchFamily="18" charset="0"/>
              </a:rPr>
              <a:t> for enhanced VM security and isolation. </a:t>
            </a:r>
            <a:r>
              <a:rPr lang="en-US" dirty="0" err="1" smtClean="0">
                <a:latin typeface="Times New Roman" pitchFamily="18" charset="0"/>
                <a:cs typeface="Times New Roman" pitchFamily="18" charset="0"/>
              </a:rPr>
              <a:t>SELinux</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establishes security boundaries around VMs. sVirt extends </a:t>
            </a:r>
            <a:r>
              <a:rPr lang="en-US" dirty="0" err="1">
                <a:latin typeface="Times New Roman" pitchFamily="18" charset="0"/>
                <a:cs typeface="Times New Roman" pitchFamily="18" charset="0"/>
              </a:rPr>
              <a:t>SELinux’s</a:t>
            </a:r>
            <a:r>
              <a:rPr lang="en-US" dirty="0">
                <a:latin typeface="Times New Roman" pitchFamily="18" charset="0"/>
                <a:cs typeface="Times New Roman" pitchFamily="18" charset="0"/>
              </a:rPr>
              <a:t> capabilities, allowing Mandatory Access Control (MAC) security to be applied to guest VMs and preventing manual labeling errors</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2. </a:t>
            </a:r>
            <a:r>
              <a:rPr lang="en-IN" b="1" dirty="0">
                <a:latin typeface="Times New Roman" pitchFamily="18" charset="0"/>
                <a:cs typeface="Times New Roman" pitchFamily="18" charset="0"/>
              </a:rPr>
              <a:t>Storage flexibility</a:t>
            </a: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KVM is able to use any storage </a:t>
            </a:r>
            <a:r>
              <a:rPr lang="en-US" dirty="0" smtClean="0">
                <a:latin typeface="Times New Roman" pitchFamily="18" charset="0"/>
                <a:cs typeface="Times New Roman" pitchFamily="18" charset="0"/>
              </a:rPr>
              <a:t>format supported </a:t>
            </a:r>
            <a:r>
              <a:rPr lang="en-US" dirty="0">
                <a:latin typeface="Times New Roman" pitchFamily="18" charset="0"/>
                <a:cs typeface="Times New Roman" pitchFamily="18" charset="0"/>
              </a:rPr>
              <a:t>by Linux, including some </a:t>
            </a:r>
            <a:r>
              <a:rPr lang="en-US" b="1" dirty="0">
                <a:solidFill>
                  <a:srgbClr val="FF0000"/>
                </a:solidFill>
                <a:latin typeface="Times New Roman" pitchFamily="18" charset="0"/>
                <a:cs typeface="Times New Roman" pitchFamily="18" charset="0"/>
              </a:rPr>
              <a:t>local disks and network-attached storage (NAS). </a:t>
            </a:r>
            <a:endParaRPr lang="en-US" b="1" dirty="0" smtClean="0">
              <a:solidFill>
                <a:srgbClr val="FF0000"/>
              </a:solidFill>
              <a:latin typeface="Times New Roman" pitchFamily="18" charset="0"/>
              <a:cs typeface="Times New Roman" pitchFamily="18" charset="0"/>
            </a:endParaRPr>
          </a:p>
          <a:p>
            <a:endParaRPr lang="en-US" b="1" dirty="0" smtClean="0">
              <a:solidFill>
                <a:srgbClr val="FF0000"/>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3. </a:t>
            </a:r>
            <a:r>
              <a:rPr lang="en-US" b="1" dirty="0">
                <a:latin typeface="Times New Roman" pitchFamily="18" charset="0"/>
                <a:cs typeface="Times New Roman" pitchFamily="18" charset="0"/>
              </a:rPr>
              <a:t>Support for multiple hardware architectures</a:t>
            </a:r>
          </a:p>
          <a:p>
            <a:r>
              <a:rPr lang="en-US" dirty="0" smtClean="0">
                <a:latin typeface="Times New Roman" pitchFamily="18" charset="0"/>
                <a:cs typeface="Times New Roman" pitchFamily="18" charset="0"/>
              </a:rPr>
              <a:t>	KVM </a:t>
            </a:r>
            <a:r>
              <a:rPr lang="en-US" dirty="0">
                <a:latin typeface="Times New Roman" pitchFamily="18" charset="0"/>
                <a:cs typeface="Times New Roman" pitchFamily="18" charset="0"/>
              </a:rPr>
              <a:t>can run on a wide variety of hardware </a:t>
            </a:r>
            <a:r>
              <a:rPr lang="en-US" dirty="0" smtClean="0">
                <a:latin typeface="Times New Roman" pitchFamily="18" charset="0"/>
                <a:cs typeface="Times New Roman" pitchFamily="18" charset="0"/>
              </a:rPr>
              <a:t>platforms.</a:t>
            </a:r>
            <a:r>
              <a:rPr lang="en-IN" dirty="0">
                <a:latin typeface="Times New Roman" pitchFamily="18" charset="0"/>
                <a:cs typeface="Times New Roman" pitchFamily="18" charset="0"/>
              </a:rPr>
              <a:t> KVM uses </a:t>
            </a:r>
            <a:r>
              <a:rPr lang="en-IN" b="1" dirty="0">
                <a:solidFill>
                  <a:srgbClr val="FF0000"/>
                </a:solidFill>
                <a:latin typeface="Times New Roman" pitchFamily="18" charset="0"/>
                <a:cs typeface="Times New Roman" pitchFamily="18" charset="0"/>
              </a:rPr>
              <a:t>hardware-assisted virtualization </a:t>
            </a:r>
            <a:r>
              <a:rPr lang="en-IN" dirty="0">
                <a:latin typeface="Times New Roman" pitchFamily="18" charset="0"/>
                <a:cs typeface="Times New Roman" pitchFamily="18" charset="0"/>
              </a:rPr>
              <a:t>a special features </a:t>
            </a:r>
            <a:r>
              <a:rPr lang="en-IN" dirty="0" smtClean="0">
                <a:latin typeface="Times New Roman" pitchFamily="18" charset="0"/>
                <a:cs typeface="Times New Roman" pitchFamily="18" charset="0"/>
              </a:rPr>
              <a:t>build </a:t>
            </a:r>
            <a:r>
              <a:rPr lang="en-IN" dirty="0">
                <a:latin typeface="Times New Roman" pitchFamily="18" charset="0"/>
                <a:cs typeface="Times New Roman" pitchFamily="18" charset="0"/>
              </a:rPr>
              <a:t>in the modern processor</a:t>
            </a:r>
            <a:r>
              <a:rPr lang="en-US" dirty="0">
                <a:latin typeface="Times New Roman" pitchFamily="18" charset="0"/>
                <a:cs typeface="Times New Roman" pitchFamily="18" charset="0"/>
              </a:rPr>
              <a:t>(such as Intel VT-x and AMD-V) to improve the efficiency and performance of virtual machines (VMs</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4. Live </a:t>
            </a:r>
            <a:r>
              <a:rPr lang="en-US" b="1" dirty="0">
                <a:latin typeface="Times New Roman" pitchFamily="18" charset="0"/>
                <a:cs typeface="Times New Roman" pitchFamily="18" charset="0"/>
              </a:rPr>
              <a:t>migration</a:t>
            </a:r>
          </a:p>
          <a:p>
            <a:r>
              <a:rPr lang="en-US" dirty="0" smtClean="0">
                <a:latin typeface="Times New Roman" pitchFamily="18" charset="0"/>
                <a:cs typeface="Times New Roman" pitchFamily="18" charset="0"/>
              </a:rPr>
              <a:t>	KVM </a:t>
            </a:r>
            <a:r>
              <a:rPr lang="en-US" dirty="0">
                <a:latin typeface="Times New Roman" pitchFamily="18" charset="0"/>
                <a:cs typeface="Times New Roman" pitchFamily="18" charset="0"/>
              </a:rPr>
              <a:t>supports live migration, which is the ability to </a:t>
            </a:r>
            <a:r>
              <a:rPr lang="en-US" b="1" dirty="0">
                <a:solidFill>
                  <a:srgbClr val="FF0000"/>
                </a:solidFill>
                <a:latin typeface="Times New Roman" pitchFamily="18" charset="0"/>
                <a:cs typeface="Times New Roman" pitchFamily="18" charset="0"/>
              </a:rPr>
              <a:t>move a running VM from one physical host to another without shutting down or interrupting </a:t>
            </a:r>
            <a:r>
              <a:rPr lang="en-US" dirty="0">
                <a:latin typeface="Times New Roman" pitchFamily="18" charset="0"/>
                <a:cs typeface="Times New Roman" pitchFamily="18" charset="0"/>
              </a:rPr>
              <a:t>the VM's operation.. The VM remains powered on, network connections remain active, and applications continue to run while the VM is relocated. KVM also saves a VM's current state so it can be stored and resumed later.</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988971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150" y="815877"/>
            <a:ext cx="7956551" cy="5632311"/>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Why is KVM important?</a:t>
            </a:r>
          </a:p>
          <a:p>
            <a:pPr algn="just">
              <a:lnSpc>
                <a:spcPct val="150000"/>
              </a:lnSpc>
            </a:pPr>
            <a:r>
              <a:rPr lang="en-US" sz="2000" b="1" dirty="0" smtClean="0">
                <a:latin typeface="Times New Roman" pitchFamily="18" charset="0"/>
                <a:cs typeface="Times New Roman" pitchFamily="18" charset="0"/>
              </a:rPr>
              <a:t>High </a:t>
            </a:r>
            <a:r>
              <a:rPr lang="en-US" sz="2000" b="1" dirty="0">
                <a:latin typeface="Times New Roman" pitchFamily="18" charset="0"/>
                <a:cs typeface="Times New Roman" pitchFamily="18" charset="0"/>
              </a:rPr>
              <a:t>performance</a:t>
            </a:r>
          </a:p>
          <a:p>
            <a:pPr algn="just">
              <a:lnSpc>
                <a:spcPct val="150000"/>
              </a:lnSpc>
            </a:pPr>
            <a:r>
              <a:rPr lang="en-US" sz="2000" dirty="0">
                <a:latin typeface="Times New Roman" pitchFamily="18" charset="0"/>
                <a:cs typeface="Times New Roman" pitchFamily="18" charset="0"/>
              </a:rPr>
              <a:t>KVM is engineered to manage high-demanding applications seamlessly. All guest operating systems inherit the high performance of the host operating system—Linux. The KVM hypervisor also allows virtualization to be performed as close as possible to the server hardware, which further reduces process latency. </a:t>
            </a:r>
          </a:p>
          <a:p>
            <a:pPr algn="just">
              <a:lnSpc>
                <a:spcPct val="150000"/>
              </a:lnSpc>
            </a:pPr>
            <a:r>
              <a:rPr lang="en-US" sz="2000" b="1" dirty="0" smtClean="0">
                <a:latin typeface="Times New Roman" pitchFamily="18" charset="0"/>
                <a:cs typeface="Times New Roman" pitchFamily="18" charset="0"/>
              </a:rPr>
              <a:t>Security</a:t>
            </a:r>
            <a:endParaRPr lang="en-US" sz="20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Virtual machines running on KVM enjoy security features native to the Linux operating system, including Security-Enhanced Linux (</a:t>
            </a:r>
            <a:r>
              <a:rPr lang="en-US" sz="2000" dirty="0" err="1">
                <a:latin typeface="Times New Roman" pitchFamily="18" charset="0"/>
                <a:cs typeface="Times New Roman" pitchFamily="18" charset="0"/>
              </a:rPr>
              <a:t>SELinux</a:t>
            </a:r>
            <a:r>
              <a:rPr lang="en-US" sz="2000" dirty="0">
                <a:latin typeface="Times New Roman" pitchFamily="18" charset="0"/>
                <a:cs typeface="Times New Roman" pitchFamily="18" charset="0"/>
              </a:rPr>
              <a:t>). This ensures that all virtual environments strictly adhere to their respective security boundaries to strengthen data privacy and governance. </a:t>
            </a:r>
          </a:p>
        </p:txBody>
      </p:sp>
      <p:sp>
        <p:nvSpPr>
          <p:cNvPr id="5" name="Rectangle 4"/>
          <p:cNvSpPr/>
          <p:nvPr/>
        </p:nvSpPr>
        <p:spPr>
          <a:xfrm>
            <a:off x="888802" y="106952"/>
            <a:ext cx="7416824" cy="584775"/>
          </a:xfrm>
          <a:prstGeom prst="rect">
            <a:avLst/>
          </a:prstGeom>
        </p:spPr>
        <p:txBody>
          <a:bodyPr wrap="square">
            <a:spAutoFit/>
          </a:bodyPr>
          <a:lstStyle/>
          <a:p>
            <a:pPr algn="ctr"/>
            <a:r>
              <a:rPr lang="en-US" sz="3200" b="1" dirty="0">
                <a:solidFill>
                  <a:srgbClr val="7030A0"/>
                </a:solidFill>
                <a:latin typeface="Times New Roman" pitchFamily="18" charset="0"/>
                <a:cs typeface="Times New Roman" pitchFamily="18" charset="0"/>
              </a:rPr>
              <a:t>KVM </a:t>
            </a:r>
            <a:r>
              <a:rPr lang="en-US" sz="3000" b="1" dirty="0" smtClean="0">
                <a:solidFill>
                  <a:srgbClr val="7030A0"/>
                </a:solidFill>
                <a:latin typeface="Times New Roman" pitchFamily="18" charset="0"/>
                <a:cs typeface="Times New Roman" pitchFamily="18" charset="0"/>
              </a:rPr>
              <a:t>Hypervisor</a:t>
            </a:r>
            <a:endParaRPr lang="en-US" sz="30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6546057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950" y="672492"/>
            <a:ext cx="8534400" cy="5909310"/>
          </a:xfrm>
          <a:prstGeom prst="rect">
            <a:avLst/>
          </a:prstGeom>
        </p:spPr>
        <p:txBody>
          <a:bodyPr wrap="square">
            <a:spAutoFit/>
          </a:bodyPr>
          <a:lstStyle/>
          <a:p>
            <a:pPr algn="just">
              <a:lnSpc>
                <a:spcPct val="150000"/>
              </a:lnSpc>
            </a:pPr>
            <a:r>
              <a:rPr lang="en-US" b="1" dirty="0" smtClean="0">
                <a:latin typeface="Times New Roman" pitchFamily="18" charset="0"/>
                <a:cs typeface="Times New Roman" pitchFamily="18" charset="0"/>
              </a:rPr>
              <a:t>Stability</a:t>
            </a:r>
            <a:endParaRPr lang="en-US" b="1"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KVM has been widely used in business applications for more than a decade. It enjoys excellent support from a thriving open-source community. The source code that powers KVM is mature and provides a stable foundation for enterprise applications. </a:t>
            </a:r>
          </a:p>
          <a:p>
            <a:pPr algn="just">
              <a:lnSpc>
                <a:spcPct val="150000"/>
              </a:lnSpc>
            </a:pP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Cost efficiency</a:t>
            </a:r>
          </a:p>
          <a:p>
            <a:pPr algn="just">
              <a:lnSpc>
                <a:spcPct val="150000"/>
              </a:lnSpc>
            </a:pPr>
            <a:r>
              <a:rPr lang="en-US" dirty="0">
                <a:latin typeface="Times New Roman" pitchFamily="18" charset="0"/>
                <a:cs typeface="Times New Roman" pitchFamily="18" charset="0"/>
              </a:rPr>
              <a:t>KVM is free and open source, which means businesses do not have to pay additional licensing fees to host virtual machines. </a:t>
            </a:r>
            <a:endParaRPr lang="en-US" dirty="0" smtClean="0">
              <a:latin typeface="Times New Roman" pitchFamily="18" charset="0"/>
              <a:cs typeface="Times New Roman" pitchFamily="18" charset="0"/>
            </a:endParaRPr>
          </a:p>
          <a:p>
            <a:pPr algn="just">
              <a:lnSpc>
                <a:spcPct val="150000"/>
              </a:lnSpc>
            </a:pPr>
            <a:endParaRPr lang="en-US" dirty="0">
              <a:latin typeface="Times New Roman" pitchFamily="18" charset="0"/>
              <a:cs typeface="Times New Roman" pitchFamily="18" charset="0"/>
            </a:endParaRPr>
          </a:p>
          <a:p>
            <a:pPr algn="just">
              <a:lnSpc>
                <a:spcPct val="150000"/>
              </a:lnSpc>
            </a:pPr>
            <a:r>
              <a:rPr lang="en-US" b="1" dirty="0" smtClean="0">
                <a:latin typeface="Times New Roman" pitchFamily="18" charset="0"/>
                <a:cs typeface="Times New Roman" pitchFamily="18" charset="0"/>
              </a:rPr>
              <a:t>Flexibility</a:t>
            </a:r>
            <a:endParaRPr lang="en-US" b="1"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KVM provides businesses many options during installations, as it works with various hardware setups. Server administrators can efficiently allocate additional CPU, storage, or memory to a virtual machine with KVM. KVM also supports thin provisioning, which only provides the resources to the virtual machine when needed. </a:t>
            </a:r>
            <a:endParaRPr lang="en-IN" dirty="0">
              <a:latin typeface="Times New Roman" pitchFamily="18" charset="0"/>
              <a:cs typeface="Times New Roman" pitchFamily="18" charset="0"/>
            </a:endParaRPr>
          </a:p>
        </p:txBody>
      </p:sp>
      <p:sp>
        <p:nvSpPr>
          <p:cNvPr id="5" name="Rectangle 4"/>
          <p:cNvSpPr/>
          <p:nvPr/>
        </p:nvSpPr>
        <p:spPr>
          <a:xfrm>
            <a:off x="888802" y="106952"/>
            <a:ext cx="7416824" cy="584775"/>
          </a:xfrm>
          <a:prstGeom prst="rect">
            <a:avLst/>
          </a:prstGeom>
        </p:spPr>
        <p:txBody>
          <a:bodyPr wrap="square">
            <a:spAutoFit/>
          </a:bodyPr>
          <a:lstStyle/>
          <a:p>
            <a:pPr algn="ctr"/>
            <a:r>
              <a:rPr lang="en-US" sz="3200" b="1" dirty="0">
                <a:solidFill>
                  <a:srgbClr val="7030A0"/>
                </a:solidFill>
                <a:latin typeface="Times New Roman" pitchFamily="18" charset="0"/>
                <a:cs typeface="Times New Roman" pitchFamily="18" charset="0"/>
              </a:rPr>
              <a:t>KVM </a:t>
            </a:r>
            <a:r>
              <a:rPr lang="en-US" sz="3000" b="1" dirty="0" smtClean="0">
                <a:solidFill>
                  <a:srgbClr val="7030A0"/>
                </a:solidFill>
                <a:latin typeface="Times New Roman" pitchFamily="18" charset="0"/>
                <a:cs typeface="Times New Roman" pitchFamily="18" charset="0"/>
              </a:rPr>
              <a:t>Hypervisor</a:t>
            </a:r>
            <a:endParaRPr lang="en-US" sz="30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154964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0981" y="514270"/>
            <a:ext cx="4976019" cy="5940088"/>
          </a:xfrm>
          <a:prstGeom prst="rect">
            <a:avLst/>
          </a:prstGeom>
        </p:spPr>
        <p:txBody>
          <a:bodyPr wrap="square">
            <a:spAutoFit/>
          </a:bodyPr>
          <a:lstStyle/>
          <a:p>
            <a:pPr algn="just"/>
            <a:r>
              <a:rPr lang="en-US" sz="2000" dirty="0" smtClean="0">
                <a:latin typeface="Times New Roman" pitchFamily="18" charset="0"/>
                <a:cs typeface="Times New Roman" pitchFamily="18" charset="0"/>
              </a:rPr>
              <a:t>	The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Xen</a:t>
            </a:r>
            <a:r>
              <a:rPr lang="en-US" sz="2000" dirty="0">
                <a:latin typeface="Times New Roman" pitchFamily="18" charset="0"/>
                <a:cs typeface="Times New Roman" pitchFamily="18" charset="0"/>
              </a:rPr>
              <a:t> hypervisor, </a:t>
            </a:r>
            <a:r>
              <a:rPr lang="en-US" sz="2000" dirty="0" smtClean="0">
                <a:latin typeface="Times New Roman" pitchFamily="18" charset="0"/>
                <a:cs typeface="Times New Roman" pitchFamily="18" charset="0"/>
              </a:rPr>
              <a:t>is the open </a:t>
            </a:r>
            <a:r>
              <a:rPr lang="en-US" sz="2000" dirty="0">
                <a:latin typeface="Times New Roman" pitchFamily="18" charset="0"/>
                <a:cs typeface="Times New Roman" pitchFamily="18" charset="0"/>
              </a:rPr>
              <a:t>source </a:t>
            </a:r>
            <a:r>
              <a:rPr lang="en-US" sz="2000" b="1" dirty="0">
                <a:latin typeface="Times New Roman" pitchFamily="18" charset="0"/>
                <a:cs typeface="Times New Roman" pitchFamily="18" charset="0"/>
              </a:rPr>
              <a:t>open-source type-1 </a:t>
            </a:r>
            <a:r>
              <a:rPr lang="en-US" sz="2000" dirty="0">
                <a:latin typeface="Times New Roman" pitchFamily="18" charset="0"/>
                <a:cs typeface="Times New Roman" pitchFamily="18" charset="0"/>
              </a:rPr>
              <a:t>or </a:t>
            </a:r>
            <a:r>
              <a:rPr lang="en-US" sz="2000" b="1" dirty="0" err="1">
                <a:latin typeface="Times New Roman" pitchFamily="18" charset="0"/>
                <a:cs typeface="Times New Roman" pitchFamily="18" charset="0"/>
              </a:rPr>
              <a:t>baremetal</a:t>
            </a: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hypervisor</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it supports a wide range of guest operating systems including Windows, Linux, </a:t>
            </a:r>
            <a:r>
              <a:rPr lang="en-US" sz="2000" dirty="0" smtClean="0">
                <a:latin typeface="Times New Roman" pitchFamily="18" charset="0"/>
                <a:cs typeface="Times New Roman" pitchFamily="18" charset="0"/>
              </a:rPr>
              <a:t>Solaris</a:t>
            </a:r>
          </a:p>
          <a:p>
            <a:pPr algn="just"/>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The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hlinkClick r:id="rId2"/>
              </a:rPr>
              <a:t>Xen</a:t>
            </a:r>
            <a:r>
              <a:rPr lang="en-US" sz="2000" dirty="0">
                <a:latin typeface="Times New Roman" pitchFamily="18" charset="0"/>
                <a:cs typeface="Times New Roman" pitchFamily="18" charset="0"/>
                <a:hlinkClick r:id="rId2"/>
              </a:rPr>
              <a:t> hypervisor</a:t>
            </a:r>
            <a:r>
              <a:rPr lang="en-US" sz="2000" dirty="0">
                <a:latin typeface="Times New Roman" pitchFamily="18" charset="0"/>
                <a:cs typeface="Times New Roman" pitchFamily="18" charset="0"/>
              </a:rPr>
              <a:t> is the lowest and most privileged software layer. This layer supports one or more guest operating systems, scheduled on the physical CPUs. The first guest operating system, called in </a:t>
            </a:r>
            <a:r>
              <a:rPr lang="en-US" sz="2000" dirty="0" err="1">
                <a:latin typeface="Times New Roman" pitchFamily="18" charset="0"/>
                <a:cs typeface="Times New Roman" pitchFamily="18" charset="0"/>
              </a:rPr>
              <a:t>Xen</a:t>
            </a:r>
            <a:r>
              <a:rPr lang="en-US" sz="2000" dirty="0">
                <a:latin typeface="Times New Roman" pitchFamily="18" charset="0"/>
                <a:cs typeface="Times New Roman" pitchFamily="18" charset="0"/>
              </a:rPr>
              <a:t> terminology domain 0 (dom0) is executed automatically when the hypervisor boots and receives special management privileges and direct access to all physical hardware by default. The system administrator can log into dom0 in order to manage any additional guest operating systems, called user domains (</a:t>
            </a:r>
            <a:r>
              <a:rPr lang="en-US" sz="2000" dirty="0" err="1">
                <a:latin typeface="Times New Roman" pitchFamily="18" charset="0"/>
                <a:cs typeface="Times New Roman" pitchFamily="18" charset="0"/>
              </a:rPr>
              <a:t>domU</a:t>
            </a:r>
            <a:r>
              <a:rPr lang="en-US" sz="2000" dirty="0">
                <a:latin typeface="Times New Roman" pitchFamily="18" charset="0"/>
                <a:cs typeface="Times New Roman" pitchFamily="18" charset="0"/>
              </a:rPr>
              <a:t>) in </a:t>
            </a:r>
            <a:r>
              <a:rPr lang="en-US" sz="2000" dirty="0" err="1">
                <a:latin typeface="Times New Roman" pitchFamily="18" charset="0"/>
                <a:cs typeface="Times New Roman" pitchFamily="18" charset="0"/>
              </a:rPr>
              <a:t>Xen</a:t>
            </a:r>
            <a:r>
              <a:rPr lang="en-US" sz="2000" dirty="0">
                <a:latin typeface="Times New Roman" pitchFamily="18" charset="0"/>
                <a:cs typeface="Times New Roman" pitchFamily="18" charset="0"/>
              </a:rPr>
              <a:t> terminology.</a:t>
            </a:r>
          </a:p>
        </p:txBody>
      </p:sp>
      <p:sp>
        <p:nvSpPr>
          <p:cNvPr id="5" name="Rectangle 4"/>
          <p:cNvSpPr/>
          <p:nvPr/>
        </p:nvSpPr>
        <p:spPr>
          <a:xfrm>
            <a:off x="869752" y="7937"/>
            <a:ext cx="7416824" cy="553998"/>
          </a:xfrm>
          <a:prstGeom prst="rect">
            <a:avLst/>
          </a:prstGeom>
        </p:spPr>
        <p:txBody>
          <a:bodyPr wrap="square">
            <a:spAutoFit/>
          </a:bodyPr>
          <a:lstStyle/>
          <a:p>
            <a:pPr algn="ctr"/>
            <a:r>
              <a:rPr lang="en-US" sz="3000" b="1" dirty="0" err="1" smtClean="0">
                <a:solidFill>
                  <a:srgbClr val="7030A0"/>
                </a:solidFill>
                <a:latin typeface="Times New Roman" pitchFamily="18" charset="0"/>
                <a:cs typeface="Times New Roman" pitchFamily="18" charset="0"/>
              </a:rPr>
              <a:t>Xen</a:t>
            </a:r>
            <a:r>
              <a:rPr lang="en-US" sz="3000" b="1" dirty="0" smtClean="0">
                <a:solidFill>
                  <a:srgbClr val="7030A0"/>
                </a:solidFill>
                <a:latin typeface="Times New Roman" pitchFamily="18" charset="0"/>
                <a:cs typeface="Times New Roman" pitchFamily="18" charset="0"/>
              </a:rPr>
              <a:t> Hypervisor</a:t>
            </a:r>
            <a:endParaRPr lang="en-US" sz="3000" b="1" dirty="0">
              <a:solidFill>
                <a:srgbClr val="7030A0"/>
              </a:solidFill>
              <a:latin typeface="Times New Roman" pitchFamily="18" charset="0"/>
              <a:cs typeface="Times New Roman" pitchFamily="18" charset="0"/>
            </a:endParaRPr>
          </a:p>
        </p:txBody>
      </p:sp>
      <p:sp>
        <p:nvSpPr>
          <p:cNvPr id="3" name="AutoShape 2" descr="Xen ARM with Virtualization Extensions ..."/>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3" y="1608668"/>
            <a:ext cx="3609975" cy="358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1643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50" y="84163"/>
            <a:ext cx="6070601" cy="6524863"/>
          </a:xfrm>
          <a:prstGeom prst="rect">
            <a:avLst/>
          </a:prstGeom>
        </p:spPr>
        <p:txBody>
          <a:bodyPr wrap="square">
            <a:spAutoFit/>
          </a:bodyPr>
          <a:lstStyle/>
          <a:p>
            <a:r>
              <a:rPr lang="en-US" sz="2000" b="1" dirty="0" err="1">
                <a:solidFill>
                  <a:srgbClr val="FF0000"/>
                </a:solidFill>
                <a:latin typeface="Times New Roman" panose="02020603050405020304" pitchFamily="18" charset="0"/>
                <a:cs typeface="Times New Roman" panose="02020603050405020304" pitchFamily="18" charset="0"/>
              </a:rPr>
              <a:t>Xen</a:t>
            </a:r>
            <a:r>
              <a:rPr lang="en-US" sz="2000" b="1" dirty="0">
                <a:solidFill>
                  <a:srgbClr val="FF0000"/>
                </a:solidFill>
                <a:latin typeface="Times New Roman" panose="02020603050405020304" pitchFamily="18" charset="0"/>
                <a:cs typeface="Times New Roman" panose="02020603050405020304" pitchFamily="18" charset="0"/>
              </a:rPr>
              <a:t> supports two types of virtualization.</a:t>
            </a:r>
          </a:p>
          <a:p>
            <a:endParaRPr lang="en-US" sz="2000"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Para </a:t>
            </a:r>
            <a:r>
              <a:rPr lang="en-US" b="1" dirty="0">
                <a:latin typeface="Times New Roman" panose="02020603050405020304" pitchFamily="18" charset="0"/>
                <a:cs typeface="Times New Roman" panose="02020603050405020304" pitchFamily="18" charset="0"/>
              </a:rPr>
              <a:t>Virtualization: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In </a:t>
            </a:r>
            <a:r>
              <a:rPr lang="en-US" dirty="0">
                <a:latin typeface="Times New Roman" panose="02020603050405020304" pitchFamily="18" charset="0"/>
                <a:cs typeface="Times New Roman" panose="02020603050405020304" pitchFamily="18" charset="0"/>
              </a:rPr>
              <a:t>the para virtualization the kernel of the </a:t>
            </a:r>
            <a:r>
              <a:rPr lang="en-US" b="1" dirty="0">
                <a:latin typeface="Times New Roman" panose="02020603050405020304" pitchFamily="18" charset="0"/>
                <a:cs typeface="Times New Roman" panose="02020603050405020304" pitchFamily="18" charset="0"/>
              </a:rPr>
              <a:t>guest operating system modified to run on the </a:t>
            </a:r>
            <a:r>
              <a:rPr lang="en-US" b="1" dirty="0" smtClean="0">
                <a:latin typeface="Times New Roman" panose="02020603050405020304" pitchFamily="18" charset="0"/>
                <a:cs typeface="Times New Roman" panose="02020603050405020304" pitchFamily="18" charset="0"/>
              </a:rPr>
              <a:t>hypervisor </a:t>
            </a:r>
            <a:r>
              <a:rPr lang="en-US" dirty="0" err="1">
                <a:latin typeface="Times New Roman" panose="02020603050405020304" pitchFamily="18" charset="0"/>
                <a:cs typeface="Times New Roman" panose="02020603050405020304" pitchFamily="18" charset="0"/>
              </a:rPr>
              <a:t>hypervisor</a:t>
            </a:r>
            <a:r>
              <a:rPr lang="en-US" dirty="0">
                <a:latin typeface="Times New Roman" panose="02020603050405020304" pitchFamily="18" charset="0"/>
                <a:cs typeface="Times New Roman" panose="02020603050405020304" pitchFamily="18" charset="0"/>
              </a:rPr>
              <a:t> is a program that runs on the host system at ring 0 therefore is also called a </a:t>
            </a:r>
            <a:r>
              <a:rPr lang="en-US" b="1" i="1" dirty="0">
                <a:solidFill>
                  <a:srgbClr val="FF0000"/>
                </a:solidFill>
                <a:latin typeface="Times New Roman" panose="02020603050405020304" pitchFamily="18" charset="0"/>
                <a:cs typeface="Times New Roman" panose="02020603050405020304" pitchFamily="18" charset="0"/>
              </a:rPr>
              <a:t>modified </a:t>
            </a:r>
            <a:r>
              <a:rPr lang="en-US" b="1" i="1" dirty="0" smtClean="0">
                <a:solidFill>
                  <a:srgbClr val="FF0000"/>
                </a:solidFill>
                <a:latin typeface="Times New Roman" panose="02020603050405020304" pitchFamily="18" charset="0"/>
                <a:cs typeface="Times New Roman" panose="02020603050405020304" pitchFamily="18" charset="0"/>
              </a:rPr>
              <a:t>guest</a:t>
            </a:r>
            <a:r>
              <a:rPr lang="en-US" dirty="0" smtClean="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normal goal of virtualization is to fool the guest OS kernel into thinking it’s running on the real hardware. But in </a:t>
            </a:r>
            <a:r>
              <a:rPr lang="en-US" dirty="0" smtClean="0">
                <a:latin typeface="Times New Roman" panose="02020603050405020304" pitchFamily="18" charset="0"/>
                <a:cs typeface="Times New Roman" panose="02020603050405020304" pitchFamily="18" charset="0"/>
              </a:rPr>
              <a:t>para virtualization</a:t>
            </a: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guest OS knows that it is running in a virtual machine</a:t>
            </a:r>
            <a:r>
              <a:rPr lang="en-US" dirty="0">
                <a:latin typeface="Times New Roman" panose="02020603050405020304" pitchFamily="18" charset="0"/>
                <a:cs typeface="Times New Roman" panose="02020603050405020304" pitchFamily="18" charset="0"/>
              </a:rPr>
              <a:t> and cooperates with the hypervisor to get access to the actual hardware</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hypervisor contains a set of </a:t>
            </a:r>
            <a:r>
              <a:rPr lang="en-US" b="1" dirty="0" err="1">
                <a:solidFill>
                  <a:srgbClr val="FF0000"/>
                </a:solidFill>
                <a:latin typeface="Times New Roman" panose="02020603050405020304" pitchFamily="18" charset="0"/>
                <a:cs typeface="Times New Roman" panose="02020603050405020304" pitchFamily="18" charset="0"/>
              </a:rPr>
              <a:t>paravirtualized</a:t>
            </a:r>
            <a:r>
              <a:rPr lang="en-US" b="1" dirty="0">
                <a:solidFill>
                  <a:srgbClr val="FF0000"/>
                </a:solidFill>
                <a:latin typeface="Times New Roman" panose="02020603050405020304" pitchFamily="18" charset="0"/>
                <a:cs typeface="Times New Roman" panose="02020603050405020304" pitchFamily="18" charset="0"/>
              </a:rPr>
              <a:t> (PV) drivers </a:t>
            </a:r>
            <a:r>
              <a:rPr lang="en-US" dirty="0">
                <a:latin typeface="Times New Roman" panose="02020603050405020304" pitchFamily="18" charset="0"/>
                <a:cs typeface="Times New Roman" panose="02020603050405020304" pitchFamily="18" charset="0"/>
              </a:rPr>
              <a:t>that the guest loads instead of the actual hardware drivers.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Fully </a:t>
            </a:r>
            <a:r>
              <a:rPr lang="en-US" b="1" dirty="0" smtClean="0">
                <a:latin typeface="Times New Roman" panose="02020603050405020304" pitchFamily="18" charset="0"/>
                <a:cs typeface="Times New Roman" panose="02020603050405020304" pitchFamily="18" charset="0"/>
              </a:rPr>
              <a:t>Virtualization:(HVM-</a:t>
            </a:r>
            <a:r>
              <a:rPr lang="en-US" dirty="0">
                <a:latin typeface="Times New Roman" panose="02020603050405020304" pitchFamily="18" charset="0"/>
                <a:cs typeface="Times New Roman" panose="02020603050405020304" pitchFamily="18" charset="0"/>
              </a:rPr>
              <a:t> hardware assisted </a:t>
            </a:r>
            <a:r>
              <a:rPr lang="en-US" dirty="0" smtClean="0">
                <a:latin typeface="Times New Roman" panose="02020603050405020304" pitchFamily="18" charset="0"/>
                <a:cs typeface="Times New Roman" panose="02020603050405020304" pitchFamily="18" charset="0"/>
              </a:rPr>
              <a:t>virtualization)</a:t>
            </a:r>
          </a:p>
          <a:p>
            <a:r>
              <a:rPr lang="en-US" dirty="0" smtClean="0">
                <a:latin typeface="Times New Roman" panose="02020603050405020304" pitchFamily="18" charset="0"/>
                <a:cs typeface="Times New Roman" panose="02020603050405020304" pitchFamily="18" charset="0"/>
              </a:rPr>
              <a:t>	This </a:t>
            </a:r>
            <a:r>
              <a:rPr lang="en-US" dirty="0">
                <a:latin typeface="Times New Roman" panose="02020603050405020304" pitchFamily="18" charset="0"/>
                <a:cs typeface="Times New Roman" panose="02020603050405020304" pitchFamily="18" charset="0"/>
              </a:rPr>
              <a:t>one is known as </a:t>
            </a:r>
            <a:r>
              <a:rPr lang="en-US" dirty="0" smtClean="0">
                <a:latin typeface="Times New Roman" panose="02020603050405020304" pitchFamily="18" charset="0"/>
                <a:cs typeface="Times New Roman" panose="02020603050405020304" pitchFamily="18" charset="0"/>
              </a:rPr>
              <a:t>hardware assisted virtualization, </a:t>
            </a:r>
            <a:r>
              <a:rPr lang="en-US" dirty="0">
                <a:latin typeface="Times New Roman" panose="02020603050405020304" pitchFamily="18" charset="0"/>
                <a:cs typeface="Times New Roman" panose="02020603050405020304" pitchFamily="18" charset="0"/>
              </a:rPr>
              <a:t>provides support for </a:t>
            </a:r>
            <a:r>
              <a:rPr lang="en-US" b="1" dirty="0">
                <a:solidFill>
                  <a:srgbClr val="FF0000"/>
                </a:solidFill>
                <a:latin typeface="Times New Roman" panose="02020603050405020304" pitchFamily="18" charset="0"/>
                <a:cs typeface="Times New Roman" panose="02020603050405020304" pitchFamily="18" charset="0"/>
              </a:rPr>
              <a:t>unmodified guest operating systems</a:t>
            </a:r>
            <a:r>
              <a:rPr lang="en-US" dirty="0">
                <a:latin typeface="Times New Roman" panose="02020603050405020304" pitchFamily="18" charset="0"/>
                <a:cs typeface="Times New Roman" panose="02020603050405020304" pitchFamily="18" charset="0"/>
              </a:rPr>
              <a:t>. The guest operating system runs unmodified and does not need to be aware of the hypervisor. The hypervisor emulates the hardware, so the guest OS believes it is running directly on physical hardware, even though it is running in a virtualized environment.</a:t>
            </a:r>
          </a:p>
        </p:txBody>
      </p:sp>
      <p:pic>
        <p:nvPicPr>
          <p:cNvPr id="3" name="Picture 2"/>
          <p:cNvPicPr>
            <a:picLocks noChangeAspect="1"/>
          </p:cNvPicPr>
          <p:nvPr/>
        </p:nvPicPr>
        <p:blipFill>
          <a:blip r:embed="rId2"/>
          <a:stretch>
            <a:fillRect/>
          </a:stretch>
        </p:blipFill>
        <p:spPr>
          <a:xfrm>
            <a:off x="6216651" y="2133601"/>
            <a:ext cx="2794000" cy="3273953"/>
          </a:xfrm>
          <a:prstGeom prst="rect">
            <a:avLst/>
          </a:prstGeom>
        </p:spPr>
      </p:pic>
    </p:spTree>
    <p:extLst>
      <p:ext uri="{BB962C8B-B14F-4D97-AF65-F5344CB8AC3E}">
        <p14:creationId xmlns:p14="http://schemas.microsoft.com/office/powerpoint/2010/main" val="2240354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 y="216835"/>
            <a:ext cx="8890000" cy="7294305"/>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Features of </a:t>
            </a:r>
            <a:r>
              <a:rPr lang="en-US" b="1" dirty="0" err="1" smtClean="0">
                <a:latin typeface="Times New Roman" panose="02020603050405020304" pitchFamily="18" charset="0"/>
                <a:cs typeface="Times New Roman" panose="02020603050405020304" pitchFamily="18" charset="0"/>
              </a:rPr>
              <a:t>Xen</a:t>
            </a:r>
            <a:r>
              <a:rPr lang="en-US" b="1" dirty="0" smtClean="0">
                <a:latin typeface="Times New Roman" panose="02020603050405020304" pitchFamily="18" charset="0"/>
                <a:cs typeface="Times New Roman" panose="02020603050405020304" pitchFamily="18" charset="0"/>
              </a:rPr>
              <a:t> Hypervisors:</a:t>
            </a:r>
            <a:endParaRPr lang="en-US" b="1" dirty="0">
              <a:latin typeface="Times New Roman" panose="02020603050405020304" pitchFamily="18" charset="0"/>
              <a:cs typeface="Times New Roman" panose="02020603050405020304" pitchFamily="18" charset="0"/>
            </a:endParaRP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Consolidation</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Rapid provisioning</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fault tolerance against software failures (through rapid bootstrapping or rebooting)</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Increased utilization</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Ability to support legacy software as well as new OS instances on the same computer.</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Ability to securely separate virtual operating systems</a:t>
            </a:r>
          </a:p>
          <a:p>
            <a:pPr marL="271463" indent="-1778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fault tolerance (through migration of a virtual machine to different hardware</a:t>
            </a:r>
            <a:r>
              <a:rPr lang="en-US" dirty="0" smtClean="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itchFamily="18" charset="0"/>
                <a:cs typeface="Times New Roman" pitchFamily="18" charset="0"/>
              </a:rPr>
              <a:t>Citrix and Oracle use </a:t>
            </a:r>
            <a:r>
              <a:rPr lang="en-US" dirty="0" err="1">
                <a:latin typeface="Times New Roman" pitchFamily="18" charset="0"/>
                <a:cs typeface="Times New Roman" pitchFamily="18" charset="0"/>
              </a:rPr>
              <a:t>Xen</a:t>
            </a:r>
            <a:r>
              <a:rPr lang="en-US" dirty="0">
                <a:latin typeface="Times New Roman" pitchFamily="18" charset="0"/>
                <a:cs typeface="Times New Roman" pitchFamily="18" charset="0"/>
              </a:rPr>
              <a:t> for their virtualization products. Citrix co-opted the </a:t>
            </a:r>
            <a:r>
              <a:rPr lang="en-US" dirty="0" err="1">
                <a:latin typeface="Times New Roman" pitchFamily="18" charset="0"/>
                <a:cs typeface="Times New Roman" pitchFamily="18" charset="0"/>
              </a:rPr>
              <a:t>Xen</a:t>
            </a:r>
            <a:r>
              <a:rPr lang="en-US" dirty="0">
                <a:latin typeface="Times New Roman" pitchFamily="18" charset="0"/>
                <a:cs typeface="Times New Roman" pitchFamily="18" charset="0"/>
              </a:rPr>
              <a:t> name but rebranded </a:t>
            </a:r>
            <a:r>
              <a:rPr lang="en-US" dirty="0" err="1">
                <a:latin typeface="Times New Roman" pitchFamily="18" charset="0"/>
                <a:cs typeface="Times New Roman" pitchFamily="18" charset="0"/>
              </a:rPr>
              <a:t>XenServer</a:t>
            </a:r>
            <a:r>
              <a:rPr lang="en-US" dirty="0">
                <a:latin typeface="Times New Roman" pitchFamily="18" charset="0"/>
                <a:cs typeface="Times New Roman" pitchFamily="18" charset="0"/>
              </a:rPr>
              <a:t> as Citrix Hypervisor to differentiate it from the open source offering. Support for virtual desktops remains a high priority for Citrix, and </a:t>
            </a:r>
            <a:r>
              <a:rPr lang="en-US" dirty="0" err="1">
                <a:latin typeface="Times New Roman" pitchFamily="18" charset="0"/>
                <a:cs typeface="Times New Roman" pitchFamily="18" charset="0"/>
              </a:rPr>
              <a:t>XenServer</a:t>
            </a:r>
            <a:r>
              <a:rPr lang="en-US" dirty="0">
                <a:latin typeface="Times New Roman" pitchFamily="18" charset="0"/>
                <a:cs typeface="Times New Roman" pitchFamily="18" charset="0"/>
              </a:rPr>
              <a:t> has been optimized for that type of </a:t>
            </a:r>
            <a:r>
              <a:rPr lang="en-US" dirty="0" smtClean="0">
                <a:latin typeface="Times New Roman" pitchFamily="18" charset="0"/>
                <a:cs typeface="Times New Roman" pitchFamily="18" charset="0"/>
              </a:rPr>
              <a:t>workload.</a:t>
            </a:r>
          </a:p>
          <a:p>
            <a:pPr algn="just">
              <a:lnSpc>
                <a:spcPct val="150000"/>
              </a:lnSpc>
            </a:pPr>
            <a:r>
              <a:rPr lang="en-US" b="1" dirty="0" err="1" smtClean="0">
                <a:latin typeface="Times New Roman" pitchFamily="18" charset="0"/>
                <a:cs typeface="Times New Roman" pitchFamily="18" charset="0"/>
              </a:rPr>
              <a:t>Xen</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pros:</a:t>
            </a:r>
          </a:p>
          <a:p>
            <a:pPr marL="342900" indent="-342900" algn="just">
              <a:lnSpc>
                <a:spcPct val="150000"/>
              </a:lnSpc>
              <a:buFont typeface="Arial" pitchFamily="34" charset="0"/>
              <a:buChar char="•"/>
            </a:pPr>
            <a:r>
              <a:rPr lang="en-US" dirty="0">
                <a:latin typeface="Times New Roman" pitchFamily="18" charset="0"/>
                <a:cs typeface="Times New Roman" pitchFamily="18" charset="0"/>
              </a:rPr>
              <a:t>A true Type 1 hypervisor that provides lower overhead due to having direct access to the hardware.</a:t>
            </a:r>
          </a:p>
          <a:p>
            <a:pPr algn="just">
              <a:lnSpc>
                <a:spcPct val="150000"/>
              </a:lnSpc>
            </a:pPr>
            <a:r>
              <a:rPr lang="en-US" b="1" dirty="0" err="1" smtClean="0">
                <a:latin typeface="Times New Roman" pitchFamily="18" charset="0"/>
                <a:cs typeface="Times New Roman" pitchFamily="18" charset="0"/>
              </a:rPr>
              <a:t>Xen</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cons:</a:t>
            </a:r>
          </a:p>
          <a:p>
            <a:pPr marL="342900" indent="-342900" algn="just">
              <a:lnSpc>
                <a:spcPct val="150000"/>
              </a:lnSpc>
              <a:buFont typeface="Arial" pitchFamily="34" charset="0"/>
              <a:buChar char="•"/>
            </a:pPr>
            <a:r>
              <a:rPr lang="en-US" dirty="0">
                <a:latin typeface="Times New Roman" pitchFamily="18" charset="0"/>
                <a:cs typeface="Times New Roman" pitchFamily="18" charset="0"/>
              </a:rPr>
              <a:t>No ability to share resources of an underlying OS.</a:t>
            </a:r>
          </a:p>
          <a:p>
            <a:pPr marL="342900" indent="-342900" algn="just">
              <a:lnSpc>
                <a:spcPct val="150000"/>
              </a:lnSpc>
              <a:buFont typeface="Arial" pitchFamily="34" charset="0"/>
              <a:buChar char="•"/>
            </a:pPr>
            <a:r>
              <a:rPr lang="en-US" dirty="0">
                <a:latin typeface="Times New Roman" pitchFamily="18" charset="0"/>
                <a:cs typeface="Times New Roman" pitchFamily="18" charset="0"/>
              </a:rPr>
              <a:t>No support for sVirt.</a:t>
            </a:r>
          </a:p>
          <a:p>
            <a:pPr marL="271463" indent="-177800">
              <a:buFont typeface="Arial" panose="020B0604020202020204" pitchFamily="34" charset="0"/>
              <a:buChar char="•"/>
            </a:pPr>
            <a:endParaRPr lang="en-US" b="0" i="0" dirty="0">
              <a:solidFill>
                <a:srgbClr val="3C485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092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53107" y="-143934"/>
            <a:ext cx="7416824" cy="707886"/>
          </a:xfrm>
          <a:prstGeom prst="rect">
            <a:avLst/>
          </a:prstGeom>
        </p:spPr>
        <p:txBody>
          <a:bodyPr wrap="square">
            <a:spAutoFit/>
          </a:bodyPr>
          <a:lstStyle/>
          <a:p>
            <a:pPr algn="ctr"/>
            <a:r>
              <a:rPr lang="en-US" sz="4000" b="1" dirty="0" err="1" smtClean="0">
                <a:solidFill>
                  <a:srgbClr val="7030A0"/>
                </a:solidFill>
                <a:latin typeface="Times New Roman" pitchFamily="18" charset="0"/>
                <a:cs typeface="Times New Roman" pitchFamily="18" charset="0"/>
              </a:rPr>
              <a:t>Vmware</a:t>
            </a:r>
            <a:r>
              <a:rPr lang="en-US" sz="4000" b="1" dirty="0" smtClean="0">
                <a:solidFill>
                  <a:srgbClr val="7030A0"/>
                </a:solidFill>
                <a:latin typeface="Times New Roman" pitchFamily="18" charset="0"/>
                <a:cs typeface="Times New Roman" pitchFamily="18" charset="0"/>
              </a:rPr>
              <a:t> Hypervisor</a:t>
            </a:r>
            <a:endParaRPr lang="en-US" sz="4000" b="1" dirty="0">
              <a:solidFill>
                <a:srgbClr val="7030A0"/>
              </a:solidFill>
              <a:latin typeface="Times New Roman" pitchFamily="18" charset="0"/>
              <a:cs typeface="Times New Roman" pitchFamily="18" charset="0"/>
            </a:endParaRPr>
          </a:p>
        </p:txBody>
      </p:sp>
      <p:sp>
        <p:nvSpPr>
          <p:cNvPr id="3" name="Rectangle 2"/>
          <p:cNvSpPr/>
          <p:nvPr/>
        </p:nvSpPr>
        <p:spPr>
          <a:xfrm>
            <a:off x="156839" y="467557"/>
            <a:ext cx="8987161" cy="4939814"/>
          </a:xfrm>
          <a:prstGeom prst="rect">
            <a:avLst/>
          </a:prstGeom>
        </p:spPr>
        <p:txBody>
          <a:bodyPr wrap="square">
            <a:spAutoFit/>
          </a:bodyPr>
          <a:lstStyle/>
          <a:p>
            <a:r>
              <a:rPr lang="en-US" sz="2000" dirty="0" smtClean="0">
                <a:latin typeface="Times New Roman" pitchFamily="18" charset="0"/>
                <a:cs typeface="Times New Roman" pitchFamily="18" charset="0"/>
              </a:rPr>
              <a:t>	</a:t>
            </a:r>
            <a:r>
              <a:rPr lang="en-US" sz="2100" b="1" dirty="0" smtClean="0">
                <a:latin typeface="Times New Roman" pitchFamily="18" charset="0"/>
                <a:cs typeface="Times New Roman" pitchFamily="18" charset="0"/>
              </a:rPr>
              <a:t>VMware </a:t>
            </a:r>
            <a:r>
              <a:rPr lang="en-US" sz="2100" b="1" dirty="0">
                <a:latin typeface="Times New Roman" pitchFamily="18" charset="0"/>
                <a:cs typeface="Times New Roman" pitchFamily="18" charset="0"/>
              </a:rPr>
              <a:t>is a company </a:t>
            </a:r>
            <a:r>
              <a:rPr lang="en-US" sz="2100" dirty="0">
                <a:latin typeface="Times New Roman" pitchFamily="18" charset="0"/>
                <a:cs typeface="Times New Roman" pitchFamily="18" charset="0"/>
              </a:rPr>
              <a:t>that specializes in </a:t>
            </a:r>
            <a:r>
              <a:rPr lang="en-US" sz="2100" b="1" dirty="0">
                <a:latin typeface="Times New Roman" pitchFamily="18" charset="0"/>
                <a:cs typeface="Times New Roman" pitchFamily="18" charset="0"/>
              </a:rPr>
              <a:t>virtualization and cloud computing technology</a:t>
            </a:r>
            <a:r>
              <a:rPr lang="en-US" sz="2100" dirty="0">
                <a:latin typeface="Times New Roman" pitchFamily="18" charset="0"/>
                <a:cs typeface="Times New Roman" pitchFamily="18" charset="0"/>
              </a:rPr>
              <a:t>. The company develops software that enables businesses to create and manage virtualized IT environments, including hypervisors, which are essential for running virtual machines (VMs</a:t>
            </a:r>
            <a:r>
              <a:rPr lang="en-US" sz="2100" dirty="0" smtClean="0">
                <a:latin typeface="Times New Roman" pitchFamily="18" charset="0"/>
                <a:cs typeface="Times New Roman" pitchFamily="18" charset="0"/>
              </a:rPr>
              <a:t>).</a:t>
            </a:r>
          </a:p>
          <a:p>
            <a:r>
              <a:rPr lang="en-US" sz="2100" dirty="0" smtClean="0"/>
              <a:t>	</a:t>
            </a:r>
            <a:r>
              <a:rPr lang="en-US" sz="2100" b="1" dirty="0">
                <a:latin typeface="Times New Roman" pitchFamily="18" charset="0"/>
                <a:cs typeface="Times New Roman" pitchFamily="18" charset="0"/>
              </a:rPr>
              <a:t>VMware offers several hypervisors</a:t>
            </a:r>
            <a:r>
              <a:rPr lang="en-US" sz="2100" dirty="0">
                <a:latin typeface="Times New Roman" pitchFamily="18" charset="0"/>
                <a:cs typeface="Times New Roman" pitchFamily="18" charset="0"/>
              </a:rPr>
              <a:t>, each designed for different use cases, ranging from enterprise data centers to personal or developer environments</a:t>
            </a:r>
            <a:r>
              <a:rPr lang="en-US" sz="2100" dirty="0" smtClean="0">
                <a:latin typeface="Times New Roman" pitchFamily="18" charset="0"/>
                <a:cs typeface="Times New Roman" pitchFamily="18" charset="0"/>
              </a:rPr>
              <a:t>.</a:t>
            </a:r>
          </a:p>
          <a:p>
            <a:r>
              <a:rPr lang="en-US" sz="2100" dirty="0">
                <a:latin typeface="Times New Roman" pitchFamily="18" charset="0"/>
                <a:cs typeface="Times New Roman" pitchFamily="18" charset="0"/>
              </a:rPr>
              <a:t>The primary hypervisors in VMware’s are</a:t>
            </a:r>
            <a:r>
              <a:rPr lang="en-US" sz="2100" dirty="0" smtClean="0">
                <a:latin typeface="Times New Roman" pitchFamily="18" charset="0"/>
                <a:cs typeface="Times New Roman" pitchFamily="18" charset="0"/>
              </a:rPr>
              <a:t>:</a:t>
            </a:r>
          </a:p>
          <a:p>
            <a:endParaRPr lang="en-US" sz="2100" dirty="0">
              <a:latin typeface="Times New Roman" pitchFamily="18" charset="0"/>
              <a:cs typeface="Times New Roman" pitchFamily="18" charset="0"/>
            </a:endParaRPr>
          </a:p>
          <a:p>
            <a:pPr fontAlgn="base"/>
            <a:r>
              <a:rPr lang="en-US" sz="2100" b="1" dirty="0" smtClean="0">
                <a:latin typeface="Times New Roman" pitchFamily="18" charset="0"/>
                <a:cs typeface="Times New Roman" pitchFamily="18" charset="0"/>
              </a:rPr>
              <a:t>1</a:t>
            </a:r>
            <a:r>
              <a:rPr lang="en-US" sz="2100" b="1" dirty="0">
                <a:latin typeface="Times New Roman" pitchFamily="18" charset="0"/>
                <a:cs typeface="Times New Roman" pitchFamily="18" charset="0"/>
              </a:rPr>
              <a:t>. </a:t>
            </a:r>
            <a:r>
              <a:rPr lang="en-US" sz="2100" b="1" dirty="0">
                <a:solidFill>
                  <a:srgbClr val="7030A0"/>
                </a:solidFill>
                <a:latin typeface="Times New Roman" pitchFamily="18" charset="0"/>
                <a:cs typeface="Times New Roman" pitchFamily="18" charset="0"/>
              </a:rPr>
              <a:t>VMware </a:t>
            </a:r>
            <a:r>
              <a:rPr lang="en-US" sz="2100" b="1" dirty="0" err="1">
                <a:solidFill>
                  <a:srgbClr val="7030A0"/>
                </a:solidFill>
                <a:latin typeface="Times New Roman" pitchFamily="18" charset="0"/>
                <a:cs typeface="Times New Roman" pitchFamily="18" charset="0"/>
              </a:rPr>
              <a:t>ESXi</a:t>
            </a:r>
            <a:endParaRPr lang="en-US" sz="2100" b="1" dirty="0">
              <a:solidFill>
                <a:srgbClr val="7030A0"/>
              </a:solidFill>
              <a:latin typeface="Times New Roman" pitchFamily="18" charset="0"/>
              <a:cs typeface="Times New Roman" pitchFamily="18" charset="0"/>
            </a:endParaRPr>
          </a:p>
          <a:p>
            <a:pPr fontAlgn="base"/>
            <a:r>
              <a:rPr lang="en-US" sz="2100" dirty="0">
                <a:latin typeface="Times New Roman" pitchFamily="18" charset="0"/>
                <a:cs typeface="Times New Roman" pitchFamily="18" charset="0"/>
              </a:rPr>
              <a:t> </a:t>
            </a:r>
            <a:r>
              <a:rPr lang="en-US" sz="2100" dirty="0" smtClean="0">
                <a:latin typeface="Times New Roman" pitchFamily="18" charset="0"/>
                <a:cs typeface="Times New Roman" pitchFamily="18" charset="0"/>
              </a:rPr>
              <a:t>	VMware </a:t>
            </a:r>
            <a:r>
              <a:rPr lang="en-US" sz="2100" dirty="0" err="1">
                <a:latin typeface="Times New Roman" pitchFamily="18" charset="0"/>
                <a:cs typeface="Times New Roman" pitchFamily="18" charset="0"/>
              </a:rPr>
              <a:t>ESXi</a:t>
            </a:r>
            <a:r>
              <a:rPr lang="en-US" sz="2100" dirty="0">
                <a:latin typeface="Times New Roman" pitchFamily="18" charset="0"/>
                <a:cs typeface="Times New Roman" pitchFamily="18" charset="0"/>
              </a:rPr>
              <a:t> is a </a:t>
            </a:r>
            <a:r>
              <a:rPr lang="en-US" sz="2100" b="1" dirty="0">
                <a:solidFill>
                  <a:srgbClr val="FF0000"/>
                </a:solidFill>
                <a:latin typeface="Times New Roman" pitchFamily="18" charset="0"/>
                <a:cs typeface="Times New Roman" pitchFamily="18" charset="0"/>
              </a:rPr>
              <a:t>data-center-focused Type 1 or "bare metal" hypervisor</a:t>
            </a:r>
            <a:r>
              <a:rPr lang="en-US" sz="2100" dirty="0">
                <a:latin typeface="Times New Roman" pitchFamily="18" charset="0"/>
                <a:cs typeface="Times New Roman" pitchFamily="18" charset="0"/>
              </a:rPr>
              <a:t>, replacing the primary operating system that would interact with a computer's physical components. </a:t>
            </a:r>
            <a:r>
              <a:rPr lang="en-US" sz="2100" dirty="0" err="1" smtClean="0">
                <a:latin typeface="Times New Roman" pitchFamily="18" charset="0"/>
                <a:cs typeface="Times New Roman" pitchFamily="18" charset="0"/>
              </a:rPr>
              <a:t>ESXi</a:t>
            </a:r>
            <a:r>
              <a:rPr lang="en-US" sz="2100" dirty="0" smtClean="0">
                <a:latin typeface="Times New Roman" pitchFamily="18" charset="0"/>
                <a:cs typeface="Times New Roman" pitchFamily="18" charset="0"/>
              </a:rPr>
              <a:t>, </a:t>
            </a:r>
            <a:r>
              <a:rPr lang="en-US" sz="2100" dirty="0">
                <a:latin typeface="Times New Roman" pitchFamily="18" charset="0"/>
                <a:cs typeface="Times New Roman" pitchFamily="18" charset="0"/>
              </a:rPr>
              <a:t>a larger hypervisor that used more of the host computer's resources. </a:t>
            </a:r>
            <a:endParaRPr lang="en-US" sz="2100" dirty="0" smtClean="0">
              <a:latin typeface="Times New Roman" pitchFamily="18" charset="0"/>
              <a:cs typeface="Times New Roman" pitchFamily="18" charset="0"/>
            </a:endParaRPr>
          </a:p>
          <a:p>
            <a:pPr fontAlgn="base"/>
            <a:r>
              <a:rPr lang="en-US" sz="2100" dirty="0">
                <a:latin typeface="Times New Roman" pitchFamily="18" charset="0"/>
                <a:cs typeface="Times New Roman" pitchFamily="18" charset="0"/>
              </a:rPr>
              <a:t>	</a:t>
            </a:r>
            <a:r>
              <a:rPr lang="en-IN" sz="2100" dirty="0">
                <a:latin typeface="Times New Roman" pitchFamily="18" charset="0"/>
                <a:cs typeface="Times New Roman" pitchFamily="18" charset="0"/>
              </a:rPr>
              <a:t>Large-scale enterprise data </a:t>
            </a:r>
            <a:r>
              <a:rPr lang="en-IN" sz="2100" dirty="0" err="1">
                <a:latin typeface="Times New Roman" pitchFamily="18" charset="0"/>
                <a:cs typeface="Times New Roman" pitchFamily="18" charset="0"/>
              </a:rPr>
              <a:t>centers</a:t>
            </a:r>
            <a:r>
              <a:rPr lang="en-IN" sz="2100" dirty="0">
                <a:latin typeface="Times New Roman" pitchFamily="18" charset="0"/>
                <a:cs typeface="Times New Roman" pitchFamily="18" charset="0"/>
              </a:rPr>
              <a:t>, cloud infrastructures, and virtualized environments use this hypervisor</a:t>
            </a:r>
          </a:p>
        </p:txBody>
      </p:sp>
      <p:pic>
        <p:nvPicPr>
          <p:cNvPr id="4" name="Picture 2" descr="VMware vSphere 5.1 Hypervisor (Free - ESXi 5.1) Limitations - TechHea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43300" y="4414990"/>
            <a:ext cx="1873250" cy="251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11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46" y="86916"/>
            <a:ext cx="9070754" cy="6186309"/>
          </a:xfrm>
          <a:prstGeom prst="rect">
            <a:avLst/>
          </a:prstGeom>
        </p:spPr>
        <p:txBody>
          <a:bodyPr wrap="square">
            <a:spAutoFit/>
          </a:bodyPr>
          <a:lstStyle/>
          <a:p>
            <a:pPr marL="360363" indent="-360363">
              <a:buAutoNum type="arabicPeriod" startAt="2"/>
            </a:pPr>
            <a:r>
              <a:rPr lang="en-IN" b="1" dirty="0" smtClean="0">
                <a:solidFill>
                  <a:srgbClr val="7030A0"/>
                </a:solidFill>
                <a:latin typeface="Times New Roman" pitchFamily="18" charset="0"/>
                <a:cs typeface="Times New Roman" pitchFamily="18" charset="0"/>
              </a:rPr>
              <a:t>VMware </a:t>
            </a:r>
            <a:r>
              <a:rPr lang="en-IN" b="1" dirty="0" err="1">
                <a:solidFill>
                  <a:srgbClr val="7030A0"/>
                </a:solidFill>
                <a:latin typeface="Times New Roman" pitchFamily="18" charset="0"/>
                <a:cs typeface="Times New Roman" pitchFamily="18" charset="0"/>
              </a:rPr>
              <a:t>vSphere</a:t>
            </a:r>
            <a:r>
              <a:rPr lang="en-IN" b="1" dirty="0">
                <a:solidFill>
                  <a:srgbClr val="7030A0"/>
                </a:solidFill>
                <a:latin typeface="Times New Roman" pitchFamily="18" charset="0"/>
                <a:cs typeface="Times New Roman" pitchFamily="18" charset="0"/>
              </a:rPr>
              <a:t> </a:t>
            </a:r>
            <a:r>
              <a:rPr lang="en-IN" b="1" dirty="0" smtClean="0">
                <a:solidFill>
                  <a:srgbClr val="7030A0"/>
                </a:solidFill>
                <a:latin typeface="Times New Roman" pitchFamily="18" charset="0"/>
                <a:cs typeface="Times New Roman" pitchFamily="18" charset="0"/>
              </a:rPr>
              <a:t>Hypervisor</a:t>
            </a:r>
          </a:p>
          <a:p>
            <a:pPr marL="0" lvl="1"/>
            <a:r>
              <a:rPr lang="en-US" dirty="0" smtClean="0">
                <a:latin typeface="Times New Roman" pitchFamily="18" charset="0"/>
                <a:cs typeface="Times New Roman" pitchFamily="18" charset="0"/>
              </a:rPr>
              <a:t>	VMware </a:t>
            </a:r>
            <a:r>
              <a:rPr lang="en-US" dirty="0" err="1">
                <a:latin typeface="Times New Roman" pitchFamily="18" charset="0"/>
                <a:cs typeface="Times New Roman" pitchFamily="18" charset="0"/>
              </a:rPr>
              <a:t>vSphere</a:t>
            </a:r>
            <a:r>
              <a:rPr lang="en-US" dirty="0">
                <a:latin typeface="Times New Roman" pitchFamily="18" charset="0"/>
                <a:cs typeface="Times New Roman" pitchFamily="18" charset="0"/>
              </a:rPr>
              <a:t> Hypervisor </a:t>
            </a:r>
            <a:r>
              <a:rPr lang="en-US" dirty="0" smtClean="0">
                <a:latin typeface="Times New Roman" pitchFamily="18" charset="0"/>
                <a:cs typeface="Times New Roman" pitchFamily="18" charset="0"/>
              </a:rPr>
              <a:t>is a </a:t>
            </a:r>
            <a:r>
              <a:rPr lang="en-US" b="1" dirty="0">
                <a:solidFill>
                  <a:srgbClr val="FF0000"/>
                </a:solidFill>
                <a:latin typeface="Times New Roman" pitchFamily="18" charset="0"/>
                <a:cs typeface="Times New Roman" pitchFamily="18" charset="0"/>
              </a:rPr>
              <a:t>Type 1 or "bare metal" </a:t>
            </a:r>
            <a:r>
              <a:rPr lang="en-US" b="1" dirty="0" smtClean="0">
                <a:solidFill>
                  <a:srgbClr val="FF0000"/>
                </a:solidFill>
                <a:latin typeface="Times New Roman" pitchFamily="18" charset="0"/>
                <a:cs typeface="Times New Roman" pitchFamily="18" charset="0"/>
              </a:rPr>
              <a:t>hypervisor. </a:t>
            </a:r>
            <a:r>
              <a:rPr lang="en-US" dirty="0" smtClean="0">
                <a:latin typeface="Times New Roman" pitchFamily="18" charset="0"/>
                <a:cs typeface="Times New Roman" pitchFamily="18" charset="0"/>
              </a:rPr>
              <a:t>It is essentially </a:t>
            </a:r>
            <a:r>
              <a:rPr lang="en-US" b="1" dirty="0">
                <a:solidFill>
                  <a:srgbClr val="FF0000"/>
                </a:solidFill>
                <a:latin typeface="Times New Roman" pitchFamily="18" charset="0"/>
                <a:cs typeface="Times New Roman" pitchFamily="18" charset="0"/>
              </a:rPr>
              <a:t>a free version of VMware </a:t>
            </a:r>
            <a:r>
              <a:rPr lang="en-US" b="1" dirty="0" err="1">
                <a:solidFill>
                  <a:srgbClr val="FF0000"/>
                </a:solidFill>
                <a:latin typeface="Times New Roman" pitchFamily="18" charset="0"/>
                <a:cs typeface="Times New Roman" pitchFamily="18" charset="0"/>
              </a:rPr>
              <a:t>ESXi</a:t>
            </a:r>
            <a:r>
              <a:rPr lang="en-US" b="1" dirty="0">
                <a:solidFill>
                  <a:srgbClr val="FF0000"/>
                </a:solidFill>
                <a:latin typeface="Times New Roman" pitchFamily="18" charset="0"/>
                <a:cs typeface="Times New Roman" pitchFamily="18" charset="0"/>
              </a:rPr>
              <a:t>.</a:t>
            </a:r>
            <a:r>
              <a:rPr lang="en-US" dirty="0">
                <a:latin typeface="Times New Roman" pitchFamily="18" charset="0"/>
                <a:cs typeface="Times New Roman" pitchFamily="18" charset="0"/>
              </a:rPr>
              <a:t> It provides essential virtualization </a:t>
            </a:r>
            <a:r>
              <a:rPr lang="en-US" dirty="0" smtClean="0">
                <a:latin typeface="Times New Roman" pitchFamily="18" charset="0"/>
                <a:cs typeface="Times New Roman" pitchFamily="18" charset="0"/>
              </a:rPr>
              <a:t>capabilities </a:t>
            </a:r>
            <a:r>
              <a:rPr lang="en-US" dirty="0">
                <a:latin typeface="Times New Roman" pitchFamily="18" charset="0"/>
                <a:cs typeface="Times New Roman" pitchFamily="18" charset="0"/>
              </a:rPr>
              <a:t>but lacks some of the advanced features available in the full </a:t>
            </a:r>
            <a:r>
              <a:rPr lang="en-US" dirty="0" err="1">
                <a:latin typeface="Times New Roman" pitchFamily="18" charset="0"/>
                <a:cs typeface="Times New Roman" pitchFamily="18" charset="0"/>
              </a:rPr>
              <a:t>vSphere</a:t>
            </a:r>
            <a:r>
              <a:rPr lang="en-US" dirty="0">
                <a:latin typeface="Times New Roman" pitchFamily="18" charset="0"/>
                <a:cs typeface="Times New Roman" pitchFamily="18" charset="0"/>
              </a:rPr>
              <a:t> suite, such as </a:t>
            </a:r>
            <a:r>
              <a:rPr lang="en-US" dirty="0" smtClean="0">
                <a:latin typeface="Times New Roman" pitchFamily="18" charset="0"/>
                <a:cs typeface="Times New Roman" pitchFamily="18" charset="0"/>
              </a:rPr>
              <a:t>centralized </a:t>
            </a:r>
            <a:r>
              <a:rPr lang="en-US" dirty="0">
                <a:latin typeface="Times New Roman" pitchFamily="18" charset="0"/>
                <a:cs typeface="Times New Roman" pitchFamily="18" charset="0"/>
              </a:rPr>
              <a:t>management (</a:t>
            </a:r>
            <a:r>
              <a:rPr lang="en-US" dirty="0" err="1">
                <a:latin typeface="Times New Roman" pitchFamily="18" charset="0"/>
                <a:cs typeface="Times New Roman" pitchFamily="18" charset="0"/>
              </a:rPr>
              <a:t>vCenter</a:t>
            </a:r>
            <a:r>
              <a:rPr lang="en-US" dirty="0">
                <a:latin typeface="Times New Roman" pitchFamily="18" charset="0"/>
                <a:cs typeface="Times New Roman" pitchFamily="18" charset="0"/>
              </a:rPr>
              <a:t>) and certain enterprise features. </a:t>
            </a:r>
            <a:endParaRPr lang="en-US" dirty="0" smtClean="0">
              <a:latin typeface="Times New Roman" pitchFamily="18" charset="0"/>
              <a:cs typeface="Times New Roman" pitchFamily="18" charset="0"/>
            </a:endParaRPr>
          </a:p>
          <a:p>
            <a:pPr marL="455613" lvl="1" indent="-455613"/>
            <a:r>
              <a:rPr lang="en-US" dirty="0" smtClean="0">
                <a:latin typeface="Times New Roman" pitchFamily="18" charset="0"/>
                <a:cs typeface="Times New Roman" pitchFamily="18" charset="0"/>
              </a:rPr>
              <a:t>It's </a:t>
            </a:r>
            <a:r>
              <a:rPr lang="en-US" dirty="0">
                <a:latin typeface="Times New Roman" pitchFamily="18" charset="0"/>
                <a:cs typeface="Times New Roman" pitchFamily="18" charset="0"/>
              </a:rPr>
              <a:t>suitable for small businesses or individuals who need basic virtualization features</a:t>
            </a:r>
            <a:r>
              <a:rPr lang="en-US" dirty="0" smtClean="0">
                <a:latin typeface="Times New Roman" pitchFamily="18" charset="0"/>
                <a:cs typeface="Times New Roman" pitchFamily="18" charset="0"/>
              </a:rPr>
              <a:t>.</a:t>
            </a:r>
          </a:p>
          <a:p>
            <a:pPr marL="455613" lvl="1" indent="-455613"/>
            <a:endParaRPr lang="en-US" dirty="0" smtClean="0">
              <a:latin typeface="Times New Roman" pitchFamily="18" charset="0"/>
              <a:cs typeface="Times New Roman" pitchFamily="18" charset="0"/>
            </a:endParaRPr>
          </a:p>
          <a:p>
            <a:pPr marL="455613" lvl="1" indent="-455613"/>
            <a:r>
              <a:rPr lang="en-US" b="1" dirty="0">
                <a:latin typeface="Times New Roman" pitchFamily="18" charset="0"/>
                <a:cs typeface="Times New Roman" pitchFamily="18" charset="0"/>
              </a:rPr>
              <a:t>3. </a:t>
            </a:r>
            <a:r>
              <a:rPr lang="en-IN" b="1" dirty="0">
                <a:solidFill>
                  <a:srgbClr val="7030A0"/>
                </a:solidFill>
                <a:latin typeface="Times New Roman" pitchFamily="18" charset="0"/>
                <a:cs typeface="Times New Roman" pitchFamily="18" charset="0"/>
              </a:rPr>
              <a:t>VMware Workstation hypervisor</a:t>
            </a:r>
          </a:p>
          <a:p>
            <a:pPr marL="0" lvl="1"/>
            <a:r>
              <a:rPr lang="en-US" dirty="0">
                <a:latin typeface="Times New Roman" pitchFamily="18" charset="0"/>
                <a:cs typeface="Times New Roman" pitchFamily="18" charset="0"/>
              </a:rPr>
              <a:t>	 VMware </a:t>
            </a:r>
            <a:r>
              <a:rPr lang="en-US" dirty="0" smtClean="0">
                <a:latin typeface="Times New Roman" pitchFamily="18" charset="0"/>
                <a:cs typeface="Times New Roman" pitchFamily="18" charset="0"/>
              </a:rPr>
              <a:t>Workstation is a </a:t>
            </a:r>
            <a:r>
              <a:rPr lang="en-US" b="1" dirty="0">
                <a:solidFill>
                  <a:srgbClr val="FF0000"/>
                </a:solidFill>
                <a:latin typeface="Times New Roman" pitchFamily="18" charset="0"/>
                <a:cs typeface="Times New Roman" pitchFamily="18" charset="0"/>
              </a:rPr>
              <a:t>Type </a:t>
            </a:r>
            <a:r>
              <a:rPr lang="en-US" b="1" dirty="0" smtClean="0">
                <a:solidFill>
                  <a:srgbClr val="FF0000"/>
                </a:solidFill>
                <a:latin typeface="Times New Roman" pitchFamily="18" charset="0"/>
                <a:cs typeface="Times New Roman" pitchFamily="18" charset="0"/>
              </a:rPr>
              <a:t>2 hypervisor. </a:t>
            </a: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is designed for </a:t>
            </a:r>
            <a:r>
              <a:rPr lang="en-US" b="1" dirty="0">
                <a:latin typeface="Times New Roman" pitchFamily="18" charset="0"/>
                <a:cs typeface="Times New Roman" pitchFamily="18" charset="0"/>
              </a:rPr>
              <a:t>desktop and developer environments</a:t>
            </a:r>
            <a:r>
              <a:rPr lang="en-US" dirty="0">
                <a:latin typeface="Times New Roman" pitchFamily="18" charset="0"/>
                <a:cs typeface="Times New Roman" pitchFamily="18" charset="0"/>
              </a:rPr>
              <a:t>. It runs on top of an existing operating system (e.g., Windows or Linux) and allows users to create and run multiple VMs on a single physical machine. Workstation is popular among developers, testers, and IT professionals who need to run different operating systems on a single host machine</a:t>
            </a:r>
            <a:r>
              <a:rPr lang="en-US" dirty="0" smtClean="0"/>
              <a:t>.</a:t>
            </a:r>
          </a:p>
          <a:p>
            <a:pPr marL="0" lvl="1"/>
            <a:r>
              <a:rPr lang="en-US" dirty="0">
                <a:latin typeface="Times New Roman" pitchFamily="18" charset="0"/>
                <a:cs typeface="Times New Roman" pitchFamily="18" charset="0"/>
              </a:rPr>
              <a:t>	It is used for Desktop virtualization, software development, testing, and learning environments</a:t>
            </a:r>
            <a:r>
              <a:rPr lang="en-US" dirty="0" smtClean="0">
                <a:latin typeface="Times New Roman" pitchFamily="18" charset="0"/>
                <a:cs typeface="Times New Roman" pitchFamily="18" charset="0"/>
              </a:rPr>
              <a:t>.</a:t>
            </a:r>
          </a:p>
          <a:p>
            <a:pPr marL="0" lvl="1"/>
            <a:endParaRPr lang="en-US" dirty="0" smtClean="0">
              <a:latin typeface="Times New Roman" pitchFamily="18" charset="0"/>
              <a:cs typeface="Times New Roman" pitchFamily="18" charset="0"/>
            </a:endParaRPr>
          </a:p>
          <a:p>
            <a:pPr marL="0" lvl="1"/>
            <a:r>
              <a:rPr lang="en-US" b="1" dirty="0" smtClean="0">
                <a:latin typeface="Times New Roman" pitchFamily="18" charset="0"/>
                <a:cs typeface="Times New Roman" pitchFamily="18" charset="0"/>
              </a:rPr>
              <a:t>4</a:t>
            </a:r>
            <a:r>
              <a:rPr lang="en-US" b="1" dirty="0">
                <a:latin typeface="Times New Roman" pitchFamily="18" charset="0"/>
                <a:cs typeface="Times New Roman" pitchFamily="18" charset="0"/>
              </a:rPr>
              <a:t>. </a:t>
            </a:r>
            <a:r>
              <a:rPr lang="en-IN" b="1" dirty="0">
                <a:solidFill>
                  <a:srgbClr val="7030A0"/>
                </a:solidFill>
                <a:latin typeface="Times New Roman" pitchFamily="18" charset="0"/>
                <a:cs typeface="Times New Roman" pitchFamily="18" charset="0"/>
              </a:rPr>
              <a:t>VMware Fusion</a:t>
            </a:r>
          </a:p>
          <a:p>
            <a:pPr marL="0" lvl="1"/>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Similar </a:t>
            </a:r>
            <a:r>
              <a:rPr lang="en-US" b="1" dirty="0">
                <a:latin typeface="Times New Roman" pitchFamily="18" charset="0"/>
                <a:cs typeface="Times New Roman" pitchFamily="18" charset="0"/>
              </a:rPr>
              <a:t>to VMware Workstation</a:t>
            </a:r>
            <a:r>
              <a:rPr lang="en-US" dirty="0">
                <a:latin typeface="Times New Roman" pitchFamily="18" charset="0"/>
                <a:cs typeface="Times New Roman" pitchFamily="18" charset="0"/>
              </a:rPr>
              <a:t>, VMware Fusion is designed </a:t>
            </a:r>
            <a:r>
              <a:rPr lang="en-US" b="1" dirty="0">
                <a:solidFill>
                  <a:srgbClr val="FF0000"/>
                </a:solidFill>
                <a:latin typeface="Times New Roman" pitchFamily="18" charset="0"/>
                <a:cs typeface="Times New Roman" pitchFamily="18" charset="0"/>
              </a:rPr>
              <a:t>specifically for </a:t>
            </a:r>
            <a:r>
              <a:rPr lang="en-US" b="1" dirty="0" err="1">
                <a:solidFill>
                  <a:srgbClr val="FF0000"/>
                </a:solidFill>
                <a:latin typeface="Times New Roman" pitchFamily="18" charset="0"/>
                <a:cs typeface="Times New Roman" pitchFamily="18" charset="0"/>
              </a:rPr>
              <a:t>macOS</a:t>
            </a:r>
            <a:r>
              <a:rPr lang="en-US" b="1" dirty="0">
                <a:solidFill>
                  <a:srgbClr val="FF0000"/>
                </a:solidFill>
                <a:latin typeface="Times New Roman" pitchFamily="18" charset="0"/>
                <a:cs typeface="Times New Roman" pitchFamily="18" charset="0"/>
              </a:rPr>
              <a:t> users</a:t>
            </a:r>
            <a:r>
              <a:rPr lang="en-US" dirty="0">
                <a:latin typeface="Times New Roman" pitchFamily="18" charset="0"/>
                <a:cs typeface="Times New Roman" pitchFamily="18" charset="0"/>
              </a:rPr>
              <a:t>. It enables Mac users to run virtual machines with other operating systems (such as Windows, Linux, and others) alongside </a:t>
            </a:r>
            <a:r>
              <a:rPr lang="en-US" dirty="0" err="1">
                <a:latin typeface="Times New Roman" pitchFamily="18" charset="0"/>
                <a:cs typeface="Times New Roman" pitchFamily="18" charset="0"/>
              </a:rPr>
              <a:t>macOS</a:t>
            </a:r>
            <a:r>
              <a:rPr lang="en-US" dirty="0">
                <a:latin typeface="Times New Roman" pitchFamily="18" charset="0"/>
                <a:cs typeface="Times New Roman" pitchFamily="18" charset="0"/>
              </a:rPr>
              <a:t>. Fusion is ideal for running virtualized environments on Mac computers for development, testing, and educational purposes. </a:t>
            </a:r>
            <a:endParaRPr lang="en-US" dirty="0" smtClean="0">
              <a:latin typeface="Times New Roman" pitchFamily="18" charset="0"/>
              <a:cs typeface="Times New Roman" pitchFamily="18" charset="0"/>
            </a:endParaRPr>
          </a:p>
          <a:p>
            <a:pPr marL="0" lvl="1"/>
            <a:r>
              <a:rPr lang="en-US" dirty="0" smtClean="0">
                <a:latin typeface="Times New Roman" pitchFamily="18" charset="0"/>
                <a:cs typeface="Times New Roman" pitchFamily="18" charset="0"/>
              </a:rPr>
              <a:t>	It is used for Virtualization </a:t>
            </a:r>
            <a:r>
              <a:rPr lang="en-US" dirty="0">
                <a:latin typeface="Times New Roman" pitchFamily="18" charset="0"/>
                <a:cs typeface="Times New Roman" pitchFamily="18" charset="0"/>
              </a:rPr>
              <a:t>on Mac computers, development, and testing</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68125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332656"/>
            <a:ext cx="8396209" cy="584775"/>
          </a:xfrm>
          <a:prstGeom prst="rect">
            <a:avLst/>
          </a:prstGeom>
        </p:spPr>
        <p:txBody>
          <a:bodyPr wrap="none">
            <a:spAutoFit/>
          </a:bodyPr>
          <a:lstStyle/>
          <a:p>
            <a:r>
              <a:rPr lang="en-US" sz="3200" b="1" dirty="0">
                <a:latin typeface="Times New Roman" pitchFamily="18" charset="0"/>
                <a:cs typeface="Times New Roman" pitchFamily="18" charset="0"/>
              </a:rPr>
              <a:t>Components of Cloud Computing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477202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95536" y="946508"/>
            <a:ext cx="8064896" cy="923330"/>
          </a:xfrm>
          <a:prstGeom prst="rect">
            <a:avLst/>
          </a:prstGeom>
        </p:spPr>
        <p:txBody>
          <a:bodyPr wrap="square">
            <a:spAutoFit/>
          </a:bodyPr>
          <a:lstStyle/>
          <a:p>
            <a:r>
              <a:rPr lang="en-US" dirty="0" smtClean="0"/>
              <a:t>cloud computing technology is used by both small and large organizations to </a:t>
            </a:r>
            <a:r>
              <a:rPr lang="en-US" b="1" dirty="0" smtClean="0">
                <a:solidFill>
                  <a:srgbClr val="FF0000"/>
                </a:solidFill>
              </a:rPr>
              <a:t>store the information</a:t>
            </a:r>
            <a:r>
              <a:rPr lang="en-US" dirty="0" smtClean="0"/>
              <a:t> in cloud and </a:t>
            </a:r>
            <a:r>
              <a:rPr lang="en-US" b="1" dirty="0" smtClean="0">
                <a:solidFill>
                  <a:srgbClr val="FF0000"/>
                </a:solidFill>
              </a:rPr>
              <a:t>access</a:t>
            </a:r>
            <a:r>
              <a:rPr lang="en-US" dirty="0" smtClean="0"/>
              <a:t> it from anywhere at anytime using the internet connection.</a:t>
            </a:r>
            <a:endParaRPr lang="en-US" dirty="0"/>
          </a:p>
        </p:txBody>
      </p:sp>
    </p:spTree>
    <p:extLst>
      <p:ext uri="{BB962C8B-B14F-4D97-AF65-F5344CB8AC3E}">
        <p14:creationId xmlns:p14="http://schemas.microsoft.com/office/powerpoint/2010/main" val="3981890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548680"/>
            <a:ext cx="8640960" cy="5078313"/>
          </a:xfrm>
          <a:prstGeom prst="rect">
            <a:avLst/>
          </a:prstGeom>
        </p:spPr>
        <p:txBody>
          <a:bodyPr wrap="square">
            <a:spAutoFit/>
          </a:bodyPr>
          <a:lstStyle/>
          <a:p>
            <a:r>
              <a:rPr lang="en-US" dirty="0" smtClean="0"/>
              <a:t>Cloud </a:t>
            </a:r>
            <a:r>
              <a:rPr lang="en-US" dirty="0"/>
              <a:t>computing architecture is a combination of</a:t>
            </a:r>
            <a:r>
              <a:rPr lang="en-US" dirty="0">
                <a:solidFill>
                  <a:srgbClr val="FF0000"/>
                </a:solidFill>
              </a:rPr>
              <a:t> </a:t>
            </a:r>
            <a:r>
              <a:rPr lang="en-US" b="1" dirty="0">
                <a:solidFill>
                  <a:srgbClr val="FF0000"/>
                </a:solidFill>
              </a:rPr>
              <a:t>service-oriented architecture</a:t>
            </a:r>
            <a:r>
              <a:rPr lang="en-US" dirty="0"/>
              <a:t> and </a:t>
            </a:r>
            <a:r>
              <a:rPr lang="en-US" b="1" dirty="0">
                <a:solidFill>
                  <a:srgbClr val="FF0000"/>
                </a:solidFill>
              </a:rPr>
              <a:t>event-driven architecture</a:t>
            </a:r>
            <a:r>
              <a:rPr lang="en-US" dirty="0">
                <a:solidFill>
                  <a:srgbClr val="FF0000"/>
                </a:solidFill>
              </a:rPr>
              <a:t>.</a:t>
            </a:r>
          </a:p>
          <a:p>
            <a:endParaRPr lang="en-US" dirty="0" smtClean="0"/>
          </a:p>
          <a:p>
            <a:r>
              <a:rPr lang="en-US" dirty="0" smtClean="0"/>
              <a:t>Cloud </a:t>
            </a:r>
            <a:r>
              <a:rPr lang="en-US" dirty="0"/>
              <a:t>computing architecture is divided into the following two parts -</a:t>
            </a:r>
          </a:p>
          <a:p>
            <a:endParaRPr lang="en-US" dirty="0" smtClean="0"/>
          </a:p>
          <a:p>
            <a:pPr marL="285750" indent="-285750">
              <a:buFont typeface="Wingdings" pitchFamily="2" charset="2"/>
              <a:buChar char="Ø"/>
            </a:pPr>
            <a:r>
              <a:rPr lang="en-US" b="1" dirty="0" smtClean="0">
                <a:solidFill>
                  <a:srgbClr val="FF0000"/>
                </a:solidFill>
              </a:rPr>
              <a:t>Front </a:t>
            </a:r>
            <a:r>
              <a:rPr lang="en-US" b="1" dirty="0">
                <a:solidFill>
                  <a:srgbClr val="FF0000"/>
                </a:solidFill>
              </a:rPr>
              <a:t>End</a:t>
            </a:r>
          </a:p>
          <a:p>
            <a:pPr marL="285750" indent="-285750">
              <a:buFont typeface="Wingdings" pitchFamily="2" charset="2"/>
              <a:buChar char="Ø"/>
            </a:pPr>
            <a:r>
              <a:rPr lang="en-US" b="1" dirty="0">
                <a:solidFill>
                  <a:srgbClr val="FF0000"/>
                </a:solidFill>
              </a:rPr>
              <a:t>Back </a:t>
            </a:r>
            <a:r>
              <a:rPr lang="en-US" b="1" dirty="0" smtClean="0">
                <a:solidFill>
                  <a:srgbClr val="FF0000"/>
                </a:solidFill>
              </a:rPr>
              <a:t>End</a:t>
            </a:r>
          </a:p>
          <a:p>
            <a:endParaRPr lang="en-US" dirty="0"/>
          </a:p>
          <a:p>
            <a:r>
              <a:rPr lang="en-US" b="1" dirty="0" smtClean="0">
                <a:solidFill>
                  <a:srgbClr val="7030A0"/>
                </a:solidFill>
              </a:rPr>
              <a:t>Front End</a:t>
            </a:r>
          </a:p>
          <a:p>
            <a:r>
              <a:rPr lang="en-US" dirty="0" smtClean="0"/>
              <a:t>The front end is used by the client. It contains client-side interfaces and applications that are required to access the cloud computing platforms. The front end includes web servers (including Chrome, Firefox, internet explorer, etc.), thin &amp; fat clients, tablets, and mobile devices.</a:t>
            </a:r>
          </a:p>
          <a:p>
            <a:endParaRPr lang="en-US" dirty="0" smtClean="0"/>
          </a:p>
          <a:p>
            <a:r>
              <a:rPr lang="en-US" b="1" dirty="0" smtClean="0">
                <a:solidFill>
                  <a:srgbClr val="7030A0"/>
                </a:solidFill>
              </a:rPr>
              <a:t>Back End</a:t>
            </a:r>
          </a:p>
          <a:p>
            <a:r>
              <a:rPr lang="en-US" dirty="0" smtClean="0"/>
              <a:t>The back end is used by the service provider. It manages all the resources that are required to provide cloud computing services. It includes a huge amount of data storage, security mechanism, virtual machines, deploying models, servers, traffic control mechanisms, etc.</a:t>
            </a:r>
            <a:endParaRPr lang="en-US" dirty="0"/>
          </a:p>
        </p:txBody>
      </p:sp>
    </p:spTree>
    <p:extLst>
      <p:ext uri="{BB962C8B-B14F-4D97-AF65-F5344CB8AC3E}">
        <p14:creationId xmlns:p14="http://schemas.microsoft.com/office/powerpoint/2010/main" val="2742050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1506</TotalTime>
  <Words>2769</Words>
  <Application>Microsoft Office PowerPoint</Application>
  <PresentationFormat>On-screen Show (4:3)</PresentationFormat>
  <Paragraphs>517</Paragraphs>
  <Slides>77</Slides>
  <Notes>2</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Definition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deployment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SOE III</dc:creator>
  <cp:lastModifiedBy>SOE III</cp:lastModifiedBy>
  <cp:revision>63</cp:revision>
  <dcterms:created xsi:type="dcterms:W3CDTF">2024-12-18T04:59:07Z</dcterms:created>
  <dcterms:modified xsi:type="dcterms:W3CDTF">2025-01-09T08:30:21Z</dcterms:modified>
</cp:coreProperties>
</file>